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268" r:id="rId3"/>
    <p:sldId id="271" r:id="rId4"/>
    <p:sldId id="269" r:id="rId5"/>
    <p:sldId id="270" r:id="rId6"/>
    <p:sldId id="272" r:id="rId7"/>
    <p:sldId id="265" r:id="rId8"/>
    <p:sldId id="266" r:id="rId9"/>
    <p:sldId id="267" r:id="rId10"/>
    <p:sldId id="273" r:id="rId11"/>
    <p:sldId id="275" r:id="rId12"/>
    <p:sldId id="263" r:id="rId13"/>
    <p:sldId id="274" r:id="rId14"/>
    <p:sldId id="261" r:id="rId15"/>
    <p:sldId id="262" r:id="rId16"/>
    <p:sldId id="286" r:id="rId17"/>
    <p:sldId id="291" r:id="rId18"/>
    <p:sldId id="289" r:id="rId19"/>
    <p:sldId id="290" r:id="rId20"/>
    <p:sldId id="292" r:id="rId21"/>
    <p:sldId id="293" r:id="rId22"/>
    <p:sldId id="29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59" r:id="rId36"/>
    <p:sldId id="260" r:id="rId37"/>
    <p:sldId id="257" r:id="rId38"/>
    <p:sldId id="25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964A4-1B18-4A22-B9F7-E2887AD7C64E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BDA3E-CF7E-4F61-BA14-32CC68696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</a:t>
            </a:r>
            <a:r>
              <a:rPr lang="en-US" baseline="0" dirty="0" smtClean="0"/>
              <a:t>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A3E-CF7E-4F61-BA14-32CC686966A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Annotated Bibliography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on reference sources that can help with reference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A3E-CF7E-4F61-BA14-32CC686966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A3E-CF7E-4F61-BA14-32CC686966A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A3E-CF7E-4F61-BA14-32CC686966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talking points as part of communication with family members and community leaders of Micronesian heritage</a:t>
            </a:r>
          </a:p>
          <a:p>
            <a:r>
              <a:rPr lang="en-US" baseline="0" dirty="0" smtClean="0"/>
              <a:t>Note: not all students reside on island with biological parents; may be under legal guardianship of step-parents, aunts/uncles, grandparents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A3E-CF7E-4F61-BA14-32CC686966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Identifies</a:t>
            </a:r>
            <a:r>
              <a:rPr lang="en-US" baseline="0" dirty="0" smtClean="0"/>
              <a:t> percentage of students from Micronesia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A3E-CF7E-4F61-BA14-32CC686966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Guam Department</a:t>
            </a:r>
            <a:r>
              <a:rPr lang="en-US" baseline="0" dirty="0" smtClean="0"/>
              <a:t> of Education. (2012, October). Annual state of public education report: SY 2011-2012. Retrieved from  https://sites.google.com/a/gdoe.net/rpe/home/annual-state-of-public-education-report-asper/sy-2011-2012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A3E-CF7E-4F61-BA14-32CC686966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Wesolowski, F. (2013, June 4). English as a second language program: 4</a:t>
            </a:r>
            <a:r>
              <a:rPr lang="en-US" baseline="30000" dirty="0" smtClean="0"/>
              <a:t>th</a:t>
            </a:r>
            <a:r>
              <a:rPr lang="en-US" baseline="0" dirty="0" smtClean="0"/>
              <a:t> quarter summary report. (Unpublished document). Upi Elementary School, Yigo.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A3E-CF7E-4F61-BA14-32CC686966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A3E-CF7E-4F61-BA14-32CC686966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Guam Department of Education. (2010). K-12 Content</a:t>
            </a:r>
            <a:r>
              <a:rPr lang="en-US" baseline="0" dirty="0" smtClean="0"/>
              <a:t> standards and performance indicators: Social studies standard 1. Retrieved from https://sites.google.com/a/gdoe.net/curriculum-and-instruction/home/content-standards-1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A3E-CF7E-4F61-BA14-32CC686966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included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K.1.1 Identify and describe family or community members who promote the welfare and safety of children and adults.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K.1.2 Use the word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in the context of stories or personal experiences correctly.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A3E-CF7E-4F61-BA14-32CC686966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Not</a:t>
            </a:r>
            <a:r>
              <a:rPr lang="en-US" baseline="0" dirty="0" smtClean="0"/>
              <a:t> included</a:t>
            </a:r>
            <a:endParaRPr lang="en-US" dirty="0" smtClean="0"/>
          </a:p>
          <a:p>
            <a:r>
              <a:rPr lang="en-US" dirty="0" smtClean="0"/>
              <a:t>4.1.6	Sing the Guam Hymn in Chamorro and English and explain its meaning.</a:t>
            </a:r>
          </a:p>
          <a:p>
            <a:r>
              <a:rPr lang="en-US" dirty="0" smtClean="0"/>
              <a:t>4.1.7	Describe the origins and significance of local celebrations.</a:t>
            </a:r>
          </a:p>
          <a:p>
            <a:r>
              <a:rPr lang="en-US" dirty="0" smtClean="0"/>
              <a:t>5.1.1	Explain the early relationship of the English settlers to the indigenous peoples, or Indians, in North America, including</a:t>
            </a:r>
          </a:p>
          <a:p>
            <a:r>
              <a:rPr lang="en-US" dirty="0" smtClean="0"/>
              <a:t>the differing views on ownership or use of land and the conflicts between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A3E-CF7E-4F61-BA14-32CC686966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767-01BF-4CC3-9E89-5ED2F5579E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1FC-A2A3-4AD6-9762-91D7C18EDF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767-01BF-4CC3-9E89-5ED2F5579E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1FC-A2A3-4AD6-9762-91D7C18ED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767-01BF-4CC3-9E89-5ED2F5579E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1FC-A2A3-4AD6-9762-91D7C18ED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767-01BF-4CC3-9E89-5ED2F5579E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1FC-A2A3-4AD6-9762-91D7C18ED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767-01BF-4CC3-9E89-5ED2F5579E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39C1FC-A2A3-4AD6-9762-91D7C18ED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767-01BF-4CC3-9E89-5ED2F5579E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1FC-A2A3-4AD6-9762-91D7C18ED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767-01BF-4CC3-9E89-5ED2F5579E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1FC-A2A3-4AD6-9762-91D7C18ED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767-01BF-4CC3-9E89-5ED2F5579E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1FC-A2A3-4AD6-9762-91D7C18ED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767-01BF-4CC3-9E89-5ED2F5579E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1FC-A2A3-4AD6-9762-91D7C18ED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767-01BF-4CC3-9E89-5ED2F5579E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1FC-A2A3-4AD6-9762-91D7C18ED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767-01BF-4CC3-9E89-5ED2F5579E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1FC-A2A3-4AD6-9762-91D7C18ED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9F1767-01BF-4CC3-9E89-5ED2F5579EED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39C1FC-A2A3-4AD6-9762-91D7C18ED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olulumagazine.com/Honolulu-Magazine/August-2011/Micronesian-in-Hawaii/index.php?cparticle=3&amp;siarticle=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ctionsaustralia.net/pima/full_size.php?caption=The+Traditional+Navigation+Society+and+the+Yap+State+Historic+Preservation+Office+is+working+towards+the+transfer+of+canoe+building+skills+to+a+new+generation.&amp;inst_id=14&amp;img_link=./includes/get_image.inc.php?inst_id=14&amp;amp;fn=Canoe-Building_Yap.jpg&amp;amp;img_no=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ollectionsaustralia.net/pima/full_size.php?caption=Displays+at+the+Etpison+Museum&amp;inst_id=24&amp;img_link=./includes/get_image.inc.php?inst_id=24&amp;amp;fn=museum-1.jpg&amp;amp;img_no=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References for </a:t>
            </a:r>
            <a:r>
              <a:rPr lang="en-US" sz="4000" dirty="0" err="1" smtClean="0"/>
              <a:t>MicronesiA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An Annotated </a:t>
            </a:r>
            <a:r>
              <a:rPr lang="en-US" sz="3200" dirty="0" err="1" smtClean="0"/>
              <a:t>BiBliography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Femelyne C. Wesolowski</a:t>
            </a:r>
          </a:p>
          <a:p>
            <a:r>
              <a:rPr lang="en-US" dirty="0" smtClean="0"/>
              <a:t>LIBR 210 Reference</a:t>
            </a:r>
          </a:p>
          <a:p>
            <a:r>
              <a:rPr lang="en-US" dirty="0" smtClean="0"/>
              <a:t>San Jose State University </a:t>
            </a:r>
          </a:p>
          <a:p>
            <a:r>
              <a:rPr lang="en-US" dirty="0" smtClean="0"/>
              <a:t>August 4, 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Reference sources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Publication date:</a:t>
            </a:r>
          </a:p>
          <a:p>
            <a:pPr>
              <a:buNone/>
            </a:pPr>
            <a:r>
              <a:rPr lang="en-US" dirty="0" smtClean="0"/>
              <a:t>ISBN:</a:t>
            </a:r>
          </a:p>
          <a:p>
            <a:pPr>
              <a:buNone/>
            </a:pPr>
            <a:r>
              <a:rPr lang="en-US" dirty="0" smtClean="0"/>
              <a:t>Format: </a:t>
            </a:r>
          </a:p>
          <a:p>
            <a:pPr>
              <a:buNone/>
            </a:pPr>
            <a:r>
              <a:rPr lang="en-US" dirty="0" smtClean="0"/>
              <a:t>Cost:</a:t>
            </a:r>
          </a:p>
          <a:p>
            <a:pPr>
              <a:buNone/>
            </a:pPr>
            <a:r>
              <a:rPr lang="en-US" dirty="0" smtClean="0"/>
              <a:t>Frequency:</a:t>
            </a:r>
          </a:p>
          <a:p>
            <a:pPr>
              <a:buNone/>
            </a:pPr>
            <a:r>
              <a:rPr lang="en-US" dirty="0" smtClean="0"/>
              <a:t>Topic:</a:t>
            </a:r>
          </a:p>
          <a:p>
            <a:pPr>
              <a:buNone/>
            </a:pPr>
            <a:r>
              <a:rPr lang="en-US" dirty="0" smtClean="0"/>
              <a:t>Audience:</a:t>
            </a:r>
          </a:p>
          <a:p>
            <a:pPr>
              <a:buNone/>
            </a:pPr>
            <a:r>
              <a:rPr lang="en-US" dirty="0" smtClean="0"/>
              <a:t>Description: </a:t>
            </a:r>
          </a:p>
          <a:p>
            <a:pPr lvl="1">
              <a:buNone/>
            </a:pPr>
            <a:r>
              <a:rPr lang="en-US" dirty="0" smtClean="0"/>
              <a:t>Summary or description of content</a:t>
            </a:r>
          </a:p>
          <a:p>
            <a:pPr lvl="2">
              <a:buNone/>
            </a:pPr>
            <a:r>
              <a:rPr lang="en-US" dirty="0" smtClean="0"/>
              <a:t>Type of information</a:t>
            </a:r>
          </a:p>
          <a:p>
            <a:pPr lvl="2">
              <a:buNone/>
            </a:pPr>
            <a:r>
              <a:rPr lang="en-US" dirty="0" smtClean="0"/>
              <a:t>Format</a:t>
            </a:r>
          </a:p>
          <a:p>
            <a:pPr>
              <a:buNone/>
            </a:pPr>
            <a:r>
              <a:rPr lang="en-US" dirty="0" smtClean="0"/>
              <a:t>Justification:</a:t>
            </a:r>
          </a:p>
          <a:p>
            <a:pPr lvl="1">
              <a:buNone/>
            </a:pPr>
            <a:r>
              <a:rPr lang="en-US" dirty="0" smtClean="0"/>
              <a:t>Reviews</a:t>
            </a:r>
          </a:p>
          <a:p>
            <a:pPr lvl="1">
              <a:buNone/>
            </a:pPr>
            <a:r>
              <a:rPr lang="en-US" dirty="0" smtClean="0"/>
              <a:t>Authority of the sources</a:t>
            </a:r>
          </a:p>
          <a:p>
            <a:pPr lvl="1">
              <a:buNone/>
            </a:pPr>
            <a:r>
              <a:rPr lang="en-US" dirty="0" smtClean="0"/>
              <a:t>Awards</a:t>
            </a:r>
          </a:p>
          <a:p>
            <a:pPr lvl="1">
              <a:buNone/>
            </a:pPr>
            <a:r>
              <a:rPr lang="en-US" dirty="0" smtClean="0"/>
              <a:t>Appropriateness for your patrons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Micronesian in 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220000"/>
              </a:lnSpc>
              <a:buNone/>
            </a:pPr>
            <a:r>
              <a:rPr lang="en-US" sz="3800" dirty="0" err="1" smtClean="0"/>
              <a:t>Keany</a:t>
            </a:r>
            <a:r>
              <a:rPr lang="en-US" sz="3800" dirty="0" smtClean="0"/>
              <a:t>, M. (2011, August). Micronesian in Hawaii. </a:t>
            </a:r>
            <a:r>
              <a:rPr lang="en-US" sz="3800" i="1" dirty="0" smtClean="0"/>
              <a:t>HONOLULU Magazine: News &amp; Opinion</a:t>
            </a:r>
            <a:r>
              <a:rPr lang="en-US" sz="3800" dirty="0" smtClean="0"/>
              <a:t>. Retrieved from http://www.honolulumagazine.com/Honolulu-Magazine/August-2011/Micronesian-in-Hawaii/index.php?cparticle=3&amp;siarticle=2#artanc</a:t>
            </a:r>
            <a:endParaRPr lang="en-US" sz="3800" dirty="0" smtClean="0">
              <a:hlinkClick r:id="rId3"/>
            </a:endParaRPr>
          </a:p>
          <a:p>
            <a:pPr>
              <a:lnSpc>
                <a:spcPct val="220000"/>
              </a:lnSpc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81400"/>
            <a:ext cx="8229600" cy="27279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33600" y="3581400"/>
            <a:ext cx="5257800" cy="27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953000" y="6400800"/>
            <a:ext cx="2438400" cy="228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548640" marR="0" lvl="0" indent="-41148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Keany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2011, p.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Micronesian in 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09160"/>
          </a:xfrm>
        </p:spPr>
        <p:txBody>
          <a:bodyPr>
            <a:noAutofit/>
          </a:bodyPr>
          <a:lstStyle/>
          <a:p>
            <a:pPr lvl="0">
              <a:buNone/>
              <a:defRPr/>
            </a:pPr>
            <a:r>
              <a:rPr lang="en-US" sz="1400" dirty="0" smtClean="0"/>
              <a:t>Publication date:	August 2011</a:t>
            </a:r>
          </a:p>
          <a:p>
            <a:pPr lvl="0">
              <a:buNone/>
              <a:defRPr/>
            </a:pPr>
            <a:r>
              <a:rPr lang="en-US" sz="1400" dirty="0" smtClean="0"/>
              <a:t>ISBN:		not indicated</a:t>
            </a:r>
          </a:p>
          <a:p>
            <a:pPr lvl="0">
              <a:buNone/>
              <a:defRPr/>
            </a:pPr>
            <a:r>
              <a:rPr lang="en-US" sz="1400" dirty="0" smtClean="0"/>
              <a:t>Format: 		online magazine article</a:t>
            </a:r>
          </a:p>
          <a:p>
            <a:pPr lvl="0">
              <a:buNone/>
              <a:defRPr/>
            </a:pPr>
            <a:r>
              <a:rPr lang="en-US" sz="1400" dirty="0" smtClean="0"/>
              <a:t>Cost:			Digital Subscription: 12 issues @ $14.99/year</a:t>
            </a:r>
          </a:p>
          <a:p>
            <a:pPr lvl="0">
              <a:buNone/>
              <a:defRPr/>
            </a:pPr>
            <a:r>
              <a:rPr lang="en-US" sz="1400" dirty="0" smtClean="0"/>
              <a:t>			Print Subscription: 12 issues @ $20.00/year</a:t>
            </a:r>
          </a:p>
          <a:p>
            <a:pPr lvl="0">
              <a:buNone/>
              <a:defRPr/>
            </a:pPr>
            <a:r>
              <a:rPr lang="en-US" sz="1400" dirty="0" smtClean="0"/>
              <a:t>Frequency:	magazine is monthly</a:t>
            </a:r>
          </a:p>
          <a:p>
            <a:pPr lvl="0">
              <a:buNone/>
              <a:defRPr/>
            </a:pPr>
            <a:r>
              <a:rPr lang="en-US" sz="1400" dirty="0" smtClean="0"/>
              <a:t>Topic:		Micronesians  living in Hawaii</a:t>
            </a:r>
          </a:p>
          <a:p>
            <a:pPr lvl="0">
              <a:buNone/>
              <a:defRPr/>
            </a:pPr>
            <a:r>
              <a:rPr lang="en-US" sz="1400" dirty="0" smtClean="0"/>
              <a:t>Audience:	teachers, librarians, counselors, social workers, and parents</a:t>
            </a:r>
          </a:p>
          <a:p>
            <a:pPr lvl="0">
              <a:buNone/>
              <a:defRPr/>
            </a:pPr>
            <a:r>
              <a:rPr lang="en-US" sz="1400" b="1" u="sng" dirty="0" smtClean="0"/>
              <a:t>Description:</a:t>
            </a:r>
          </a:p>
          <a:p>
            <a:pPr lvl="0">
              <a:buNone/>
              <a:defRPr/>
            </a:pPr>
            <a:r>
              <a:rPr lang="en-US" sz="1400" dirty="0" smtClean="0"/>
              <a:t>Article Titles: New Experiences; Stepping Forward; Navigating Between Cultures; Moving Up</a:t>
            </a:r>
          </a:p>
          <a:p>
            <a:pPr lvl="0">
              <a:buNone/>
              <a:defRPr/>
            </a:pPr>
            <a:r>
              <a:rPr lang="en-US" sz="1400" dirty="0" smtClean="0"/>
              <a:t>The article describes the immigration of people from Micronesia and their life in Hawaii: housing; </a:t>
            </a:r>
          </a:p>
          <a:p>
            <a:pPr lvl="0">
              <a:buNone/>
              <a:defRPr/>
            </a:pPr>
            <a:r>
              <a:rPr lang="en-US" sz="1400" dirty="0" smtClean="0"/>
              <a:t>jobs; schools; discrimination; living life as American and as Chuukese. An important item is the role</a:t>
            </a:r>
          </a:p>
          <a:p>
            <a:pPr lvl="0">
              <a:buNone/>
              <a:defRPr/>
            </a:pPr>
            <a:r>
              <a:rPr lang="en-US" sz="1400" dirty="0" smtClean="0"/>
              <a:t>of Hawaii resident Josie Howard serving as a link between life in Micronesia to life in Hawaii. She</a:t>
            </a:r>
          </a:p>
          <a:p>
            <a:pPr lvl="0">
              <a:buNone/>
              <a:defRPr/>
            </a:pPr>
            <a:r>
              <a:rPr lang="en-US" sz="1400" dirty="0" smtClean="0"/>
              <a:t>serves as interpreter and guide in assimilating to a new way of life. The article provides a first hand account of the Micronesian experience in adjusting to life in Hawaii</a:t>
            </a:r>
          </a:p>
          <a:p>
            <a:pPr lvl="0">
              <a:buNone/>
              <a:defRPr/>
            </a:pPr>
            <a:r>
              <a:rPr lang="en-US" sz="1400" dirty="0" smtClean="0"/>
              <a:t>While there is a political alliance with the United States and a seemingly shared identification as</a:t>
            </a:r>
          </a:p>
          <a:p>
            <a:pPr lvl="0">
              <a:buNone/>
              <a:defRPr/>
            </a:pPr>
            <a:r>
              <a:rPr lang="en-US" sz="1400" dirty="0" smtClean="0"/>
              <a:t>Pacific Islanders, there is a noted difference between the islanders of Hawaii and the islanders from</a:t>
            </a:r>
          </a:p>
          <a:p>
            <a:pPr lvl="0">
              <a:buNone/>
              <a:defRPr/>
            </a:pPr>
            <a:r>
              <a:rPr lang="en-US" sz="1400" dirty="0" smtClean="0"/>
              <a:t>Micronesia.</a:t>
            </a:r>
          </a:p>
          <a:p>
            <a:pPr lvl="0">
              <a:buNone/>
              <a:defRPr/>
            </a:pPr>
            <a:r>
              <a:rPr lang="en-US" sz="1400" b="1" u="sng" dirty="0" smtClean="0"/>
              <a:t>Justification:</a:t>
            </a:r>
          </a:p>
          <a:p>
            <a:pPr lvl="0">
              <a:buNone/>
              <a:defRPr/>
            </a:pPr>
            <a:r>
              <a:rPr lang="en-US" sz="1400" dirty="0" smtClean="0"/>
              <a:t>Educators of intermediate (Grades 4-5) students can use the article in discussion of similarities and </a:t>
            </a:r>
          </a:p>
          <a:p>
            <a:pPr lvl="0">
              <a:buNone/>
              <a:defRPr/>
            </a:pPr>
            <a:r>
              <a:rPr lang="en-US" sz="1400" dirty="0" smtClean="0"/>
              <a:t>differences among cultures or in discussion with parents in providing for a more equitable service in </a:t>
            </a:r>
          </a:p>
          <a:p>
            <a:pPr lvl="0">
              <a:buNone/>
              <a:defRPr/>
            </a:pPr>
            <a:r>
              <a:rPr lang="en-US" sz="1400" dirty="0" smtClean="0"/>
              <a:t>the schools.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Micronesian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HONOLULU Magazine. (2011, August). Micronesian culture. Retrieved from http://www.honolulumagazine.com/Honolulu-Magazine/August-2011/Micronesian-in-Hawaii/Micronesian-Culture/</a:t>
            </a:r>
          </a:p>
          <a:p>
            <a:r>
              <a:rPr lang="en-US" dirty="0" smtClean="0"/>
              <a:t>What is Micronesia, Exactly?; Island Cultures; Family First, Religion, Micronesian Times; Military Service, The Language Barrier; Speak Micronesian; What about the flower skirts?; </a:t>
            </a:r>
          </a:p>
          <a:p>
            <a:r>
              <a:rPr lang="en-US" dirty="0" smtClean="0"/>
              <a:t>Digital Subscription: 12 issues	$14.99/year </a:t>
            </a:r>
          </a:p>
          <a:p>
            <a:r>
              <a:rPr lang="en-US" dirty="0" smtClean="0"/>
              <a:t>Print Subscription: 12 issues	$20.00/year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HONOLULU Magazine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458075" cy="506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433388"/>
            <a:ext cx="61150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https://www.cia.gov/library/publications/the-world-factbook/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36798"/>
            <a:ext cx="4038600" cy="26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http://www.highbeam.com/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614247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669" y="1600200"/>
            <a:ext cx="63466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information about Micronesia for Guam public school teachers and librarians</a:t>
            </a:r>
          </a:p>
          <a:p>
            <a:pPr lvl="1"/>
            <a:r>
              <a:rPr lang="en-US" dirty="0" smtClean="0"/>
              <a:t>To meet curriculum needs</a:t>
            </a:r>
          </a:p>
          <a:p>
            <a:pPr lvl="1"/>
            <a:r>
              <a:rPr lang="en-US" dirty="0" smtClean="0"/>
              <a:t>To understand cultural background of students with Micronesian heritage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http://www.visit-micronesia.fm/index.html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138238"/>
            <a:ext cx="88677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52862"/>
            <a:ext cx="7739063" cy="52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http://www.honolulumagazine.com/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8071437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Heritage 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38600" cy="91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19400"/>
            <a:ext cx="6924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1009650"/>
            <a:ext cx="69818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8298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Click to view full-sized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1009650"/>
            <a:ext cx="69246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1438275"/>
            <a:ext cx="69437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904875"/>
            <a:ext cx="69151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Etpison</a:t>
            </a:r>
            <a:r>
              <a:rPr lang="en-US" dirty="0" smtClean="0"/>
              <a:t> Museum and Gallery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lick to view full-siz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3571875" cy="2609851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00200"/>
            <a:ext cx="4038600" cy="255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14400" y="3331698"/>
            <a:ext cx="73152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Department of Education</a:t>
            </a:r>
          </a:p>
          <a:p>
            <a:pPr lvl="1"/>
            <a:r>
              <a:rPr lang="en-US" i="1" dirty="0" smtClean="0"/>
              <a:t>Annual State of Public Education Report  2011-2012</a:t>
            </a:r>
          </a:p>
          <a:p>
            <a:r>
              <a:rPr lang="en-US" dirty="0" smtClean="0"/>
              <a:t>Upi Elementary School</a:t>
            </a:r>
          </a:p>
          <a:p>
            <a:pPr lvl="1"/>
            <a:r>
              <a:rPr lang="en-US" i="1" dirty="0" smtClean="0"/>
              <a:t>4</a:t>
            </a:r>
            <a:r>
              <a:rPr lang="en-US" i="1" baseline="30000" dirty="0" smtClean="0"/>
              <a:t>th</a:t>
            </a:r>
            <a:r>
              <a:rPr lang="en-US" i="1" dirty="0" smtClean="0"/>
              <a:t> Quarter Summary Report 2012-2013</a:t>
            </a:r>
            <a:endParaRPr lang="en-US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382000" cy="45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027" y="2362200"/>
            <a:ext cx="8091424" cy="40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http://www.kpress.info/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87749"/>
            <a:ext cx="7919745" cy="372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7996155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519113"/>
            <a:ext cx="74771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Surf War! A Folktale from the Marshall Islands (</a:t>
            </a:r>
            <a:r>
              <a:rPr lang="en-US" b="0" i="1" dirty="0" smtClean="0"/>
              <a:t>book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MacDonald, M. R. (2009). Surf war! A folktale from the Marshall Islands. Atlanta, GA: August House </a:t>
            </a:r>
            <a:r>
              <a:rPr lang="en-US" dirty="0" err="1" smtClean="0"/>
              <a:t>LittleFolk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ISBN 9780874838893 0874838894</a:t>
            </a:r>
          </a:p>
          <a:p>
            <a:endParaRPr lang="en-US" dirty="0" smtClean="0"/>
          </a:p>
          <a:p>
            <a:r>
              <a:rPr lang="en-US" dirty="0" smtClean="0"/>
              <a:t>This story is based on the Marshallese story about the whales and the sandpipers.</a:t>
            </a:r>
          </a:p>
          <a:p>
            <a:endParaRPr lang="en-US" dirty="0" smtClean="0"/>
          </a:p>
          <a:p>
            <a:r>
              <a:rPr lang="en-US" sz="1400" dirty="0" smtClean="0"/>
              <a:t>Available used for $3.98 from Better World Books</a:t>
            </a:r>
            <a:endParaRPr lang="en-US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Surf War! A Folktale from the Marshall Islands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Onomatopeia</a:t>
            </a:r>
            <a:endParaRPr lang="en-US" dirty="0" smtClean="0"/>
          </a:p>
          <a:p>
            <a:r>
              <a:rPr lang="en-US" dirty="0" smtClean="0"/>
              <a:t>Recommended as read aloud</a:t>
            </a:r>
          </a:p>
          <a:p>
            <a:r>
              <a:rPr lang="en-US" dirty="0" smtClean="0"/>
              <a:t>Reviews from </a:t>
            </a:r>
            <a:r>
              <a:rPr lang="en-US" dirty="0" err="1" smtClean="0"/>
              <a:t>Goodreads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199"/>
            <a:ext cx="3505200" cy="446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Folktales Told Around the World (</a:t>
            </a:r>
            <a:r>
              <a:rPr lang="en-US" sz="4000" b="0" i="1" dirty="0" smtClean="0"/>
              <a:t>book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8229600" cy="43434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Dorson</a:t>
            </a:r>
            <a:r>
              <a:rPr lang="en-US" dirty="0" smtClean="0"/>
              <a:t>, R. M., Ed. (1978). Folktales told around the world: Micronesia.  Chicago, IL: The University of Chicago Press</a:t>
            </a:r>
          </a:p>
          <a:p>
            <a:r>
              <a:rPr lang="en-US" dirty="0" smtClean="0"/>
              <a:t>ISBN 0-226-15874-8 (paperback) P. 303 – </a:t>
            </a:r>
          </a:p>
          <a:p>
            <a:r>
              <a:rPr lang="en-US" dirty="0" smtClean="0"/>
              <a:t>The book features stories from around the world, including Oceania's Micronesia. Before the story, notes about similar tales are provided. Short information notes are also provided about the narrators. </a:t>
            </a:r>
          </a:p>
          <a:p>
            <a:r>
              <a:rPr lang="en-US" dirty="0" smtClean="0"/>
              <a:t>"More for adults and students of folk/fairytales"</a:t>
            </a:r>
          </a:p>
          <a:p>
            <a:pPr lvl="1"/>
            <a:r>
              <a:rPr lang="en-US" dirty="0" smtClean="0"/>
              <a:t>Chris' Reviews from </a:t>
            </a:r>
            <a:r>
              <a:rPr lang="en-US" dirty="0" err="1" smtClean="0"/>
              <a:t>Goodreads</a:t>
            </a:r>
            <a:r>
              <a:rPr lang="en-US" dirty="0" smtClean="0"/>
              <a:t> https://www.goodreads.com/review/show/39019075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61722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Available for $11.98 at Better World Books http://www.betterworldbooks.com</a:t>
            </a:r>
            <a:endParaRPr lang="en-US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1000" cy="116205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Folktales Told Around the World</a:t>
            </a:r>
            <a:endParaRPr lang="en-US" sz="4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3657600" y="1600200"/>
            <a:ext cx="3008313" cy="4343400"/>
          </a:xfrm>
        </p:spPr>
        <p:txBody>
          <a:bodyPr/>
          <a:lstStyle/>
          <a:p>
            <a:r>
              <a:rPr lang="en-US" dirty="0" smtClean="0"/>
              <a:t>From the </a:t>
            </a:r>
            <a:r>
              <a:rPr lang="en-US" i="1" dirty="0" smtClean="0"/>
              <a:t>Table of Contents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50482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5867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Google Books http://books.google.com/books?id=58fqxCNkI5YC&amp;printsec=frontcover#v=onepage&amp;q&amp;f=false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79794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26% or ¼ of DOE student population are Pacific Islanders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21383"/>
            <a:ext cx="8229600" cy="446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743200" y="45720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334000" y="4572000"/>
            <a:ext cx="7498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2590800"/>
            <a:ext cx="403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2819400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28% or almost 1/3 of Upi ES student population are Pacific Islanders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600200"/>
          <a:ext cx="7162797" cy="4839632"/>
        </p:xfrm>
        <a:graphic>
          <a:graphicData uri="http://schemas.openxmlformats.org/drawingml/2006/table">
            <a:tbl>
              <a:tblPr/>
              <a:tblGrid>
                <a:gridCol w="2492509"/>
                <a:gridCol w="667184"/>
                <a:gridCol w="667184"/>
                <a:gridCol w="667184"/>
                <a:gridCol w="667184"/>
                <a:gridCol w="667184"/>
                <a:gridCol w="667184"/>
                <a:gridCol w="667184"/>
              </a:tblGrid>
              <a:tr h="291317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Upi Elementary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School  2012-2013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8574" marR="8574" marT="8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4" marR="8574" marT="8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4" marR="8574" marT="8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4" marR="8574" marT="8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Language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K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Ilocano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Tagalog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188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Visayan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Other Filipino </a:t>
                      </a:r>
                      <a:r>
                        <a:rPr lang="en-US" sz="1600" b="0" i="1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Languages</a:t>
                      </a:r>
                      <a:endParaRPr lang="en-US" sz="1600" b="0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Chamorro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English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336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Korean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Japanese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Carolinian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Chuukese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142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Kosraean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Marshallese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Palauan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Pohnpeian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Yapese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Other Languages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4" marR="8574" marT="8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738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574" marR="8574" marT="85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574" marR="8574" marT="8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574" marR="8574" marT="8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574" marR="8574" marT="8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574" marR="8574" marT="8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574" marR="8574" marT="8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574" marR="8574" marT="857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872</a:t>
                      </a:r>
                    </a:p>
                  </a:txBody>
                  <a:tcPr marL="8574" marR="8574" marT="85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dirty="0" err="1" smtClean="0"/>
              <a:t>sTUDIES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331698"/>
            <a:ext cx="8305800" cy="10879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Elementary Content Standards and Performance Indicators</a:t>
            </a:r>
          </a:p>
          <a:p>
            <a:r>
              <a:rPr lang="en-US" sz="2400" dirty="0" smtClean="0"/>
              <a:t>Standard 1: Culture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Standard 1. CULTURE</a:t>
            </a:r>
          </a:p>
          <a:p>
            <a:r>
              <a:rPr lang="en-US" dirty="0" smtClean="0"/>
              <a:t>Students learn about the </a:t>
            </a:r>
            <a:r>
              <a:rPr lang="en-US" b="1" u="sng" dirty="0" smtClean="0"/>
              <a:t>systems of beliefs, knowledge, values, and traditions</a:t>
            </a:r>
            <a:r>
              <a:rPr lang="en-US" dirty="0" smtClean="0"/>
              <a:t> of various cultures and how those aspects influence human behavior.</a:t>
            </a:r>
          </a:p>
          <a:p>
            <a:r>
              <a:rPr lang="en-US" dirty="0" smtClean="0"/>
              <a:t>Learning about culture helps students to </a:t>
            </a:r>
            <a:r>
              <a:rPr lang="en-US" b="1" u="sng" dirty="0" smtClean="0"/>
              <a:t>understand themselves </a:t>
            </a:r>
            <a:r>
              <a:rPr lang="en-US" dirty="0" smtClean="0"/>
              <a:t>as both individuals </a:t>
            </a:r>
            <a:r>
              <a:rPr lang="en-US" b="1" u="sng" dirty="0" smtClean="0"/>
              <a:t>and members of various groups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study complex cultural concepts such as adaptation and assimilation to </a:t>
            </a:r>
            <a:r>
              <a:rPr lang="en-US" b="1" u="sng" dirty="0" smtClean="0"/>
              <a:t>understand how culture and cultural systems function.</a:t>
            </a:r>
          </a:p>
          <a:p>
            <a:r>
              <a:rPr lang="en-US" dirty="0" smtClean="0"/>
              <a:t>Students </a:t>
            </a:r>
            <a:r>
              <a:rPr lang="en-US" b="1" u="sng" dirty="0" smtClean="0"/>
              <a:t>learn many perspectives that come from different cultural vantage points</a:t>
            </a:r>
            <a:r>
              <a:rPr lang="en-US" b="1" dirty="0" smtClean="0"/>
              <a:t> </a:t>
            </a:r>
            <a:r>
              <a:rPr lang="en-US" dirty="0" smtClean="0"/>
              <a:t>within a democratic and multicultural society.</a:t>
            </a:r>
          </a:p>
          <a:p>
            <a:r>
              <a:rPr lang="en-US" dirty="0" smtClean="0"/>
              <a:t>This helps students </a:t>
            </a:r>
            <a:r>
              <a:rPr lang="en-US" b="1" u="sng" dirty="0" smtClean="0"/>
              <a:t>understand and celebrate the rich cultural diversity</a:t>
            </a:r>
            <a:r>
              <a:rPr lang="en-US" b="1" dirty="0" smtClean="0"/>
              <a:t> </a:t>
            </a:r>
            <a:r>
              <a:rPr lang="en-US" dirty="0" smtClean="0"/>
              <a:t>within and among people in the Pacific, in the nation, and throughout the world.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1.1.2	Describe the </a:t>
            </a:r>
            <a:r>
              <a:rPr lang="en-US" sz="1600" u="sng" dirty="0" smtClean="0"/>
              <a:t>qualities or distinctive traits </a:t>
            </a:r>
            <a:r>
              <a:rPr lang="en-US" sz="1600" dirty="0" smtClean="0"/>
              <a:t>of different ethnic groups, faiths, </a:t>
            </a:r>
            <a:r>
              <a:rPr lang="en-US" sz="1600" u="sng" dirty="0" smtClean="0"/>
              <a:t>and historical periods </a:t>
            </a:r>
            <a:r>
              <a:rPr lang="en-US" sz="1600" dirty="0" smtClean="0"/>
              <a:t>after reading or listening to stories about famous people.</a:t>
            </a:r>
          </a:p>
          <a:p>
            <a:r>
              <a:rPr lang="en-US" sz="1600" dirty="0" smtClean="0"/>
              <a:t>1.1.3	Explain that people on Guam and in the U.S. have a variety of different religious, community, and family celebrations and customs, and describe</a:t>
            </a:r>
            <a:r>
              <a:rPr lang="en-US" sz="1600" u="sng" dirty="0" smtClean="0"/>
              <a:t> celebrations or customs</a:t>
            </a:r>
            <a:r>
              <a:rPr lang="en-US" sz="1600" dirty="0" smtClean="0"/>
              <a:t> held by members of the class and their families.</a:t>
            </a:r>
          </a:p>
          <a:p>
            <a:r>
              <a:rPr lang="en-US" sz="1600" dirty="0" smtClean="0"/>
              <a:t>2.1.1	Describe </a:t>
            </a:r>
            <a:r>
              <a:rPr lang="en-US" sz="1600" u="sng" dirty="0" smtClean="0"/>
              <a:t>traditional food, customs, sports and games, and music </a:t>
            </a:r>
            <a:r>
              <a:rPr lang="en-US" sz="1600" dirty="0" smtClean="0"/>
              <a:t>of the place they came from with the help of family members or other adults.</a:t>
            </a:r>
          </a:p>
          <a:p>
            <a:r>
              <a:rPr lang="en-US" sz="1600" dirty="0" smtClean="0"/>
              <a:t>2.1.2	Give </a:t>
            </a:r>
            <a:r>
              <a:rPr lang="en-US" sz="1600" u="sng" dirty="0" smtClean="0"/>
              <a:t>examples of traditions or customs from other countries that can be found on Guam and in the U.S. today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3.1.1	Describe and explain the </a:t>
            </a:r>
            <a:r>
              <a:rPr lang="en-US" sz="1600" u="sng" dirty="0" smtClean="0"/>
              <a:t>significance </a:t>
            </a:r>
            <a:r>
              <a:rPr lang="en-US" sz="1600" dirty="0" smtClean="0"/>
              <a:t>of traditional food, customs, sports and games, and music of the place they came from with the help of family members or other adults.</a:t>
            </a:r>
          </a:p>
          <a:p>
            <a:r>
              <a:rPr lang="en-US" sz="1600" dirty="0" smtClean="0"/>
              <a:t>3.1.2	Explain the </a:t>
            </a:r>
            <a:r>
              <a:rPr lang="en-US" sz="1600" u="sng" dirty="0" smtClean="0"/>
              <a:t>origins of traditions or customs </a:t>
            </a:r>
            <a:r>
              <a:rPr lang="en-US" sz="1600" dirty="0" smtClean="0"/>
              <a:t>from other countries that can be found on Guam and in the U.S. today.</a:t>
            </a:r>
          </a:p>
          <a:p>
            <a:r>
              <a:rPr lang="en-US" sz="1600" dirty="0" smtClean="0"/>
              <a:t>3.1.3	Describe</a:t>
            </a:r>
            <a:r>
              <a:rPr lang="en-US" sz="1600" u="sng" dirty="0" smtClean="0"/>
              <a:t> similarities and differences </a:t>
            </a:r>
            <a:r>
              <a:rPr lang="en-US" sz="1600" dirty="0" smtClean="0"/>
              <a:t>among the cultures in the class and intergenerational groups in communities.</a:t>
            </a:r>
          </a:p>
          <a:p>
            <a:r>
              <a:rPr lang="en-US" sz="1600" dirty="0" smtClean="0"/>
              <a:t>3.1.4	Observe and describe local or regional </a:t>
            </a:r>
            <a:r>
              <a:rPr lang="en-US" sz="1600" u="sng" dirty="0" smtClean="0"/>
              <a:t>historic artifacts and sites </a:t>
            </a:r>
            <a:r>
              <a:rPr lang="en-US" sz="1600" dirty="0" smtClean="0"/>
              <a:t>and generate questions about their function, construction, and significance.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4.1.1	Discuss the </a:t>
            </a:r>
            <a:r>
              <a:rPr lang="en-US" u="sng" dirty="0" smtClean="0"/>
              <a:t>similarities and differences </a:t>
            </a:r>
            <a:r>
              <a:rPr lang="en-US" dirty="0" smtClean="0"/>
              <a:t>of Chamorro traditions and customs with other ethnic groups found on Guam.</a:t>
            </a:r>
          </a:p>
          <a:p>
            <a:r>
              <a:rPr lang="en-US" dirty="0" smtClean="0"/>
              <a:t>4.1.2	Summarize </a:t>
            </a:r>
            <a:r>
              <a:rPr lang="en-US" u="sng" dirty="0" smtClean="0"/>
              <a:t>different stories, legends, and myths </a:t>
            </a:r>
            <a:r>
              <a:rPr lang="en-US" dirty="0" smtClean="0"/>
              <a:t>and explain how they contribute to our understanding of the past.</a:t>
            </a:r>
          </a:p>
          <a:p>
            <a:r>
              <a:rPr lang="en-US" dirty="0" smtClean="0"/>
              <a:t>4.1.3	Recognize the </a:t>
            </a:r>
            <a:r>
              <a:rPr lang="en-US" u="sng" dirty="0" smtClean="0"/>
              <a:t>different cultural groups </a:t>
            </a:r>
            <a:r>
              <a:rPr lang="en-US" dirty="0" smtClean="0"/>
              <a:t>found on Guam and express appreciation for the </a:t>
            </a:r>
            <a:r>
              <a:rPr lang="en-US" u="sng" dirty="0" smtClean="0"/>
              <a:t>cultural diversity </a:t>
            </a:r>
            <a:r>
              <a:rPr lang="en-US" dirty="0" smtClean="0"/>
              <a:t>of the island.</a:t>
            </a:r>
          </a:p>
          <a:p>
            <a:r>
              <a:rPr lang="en-US" dirty="0" smtClean="0"/>
              <a:t>4.1.4	List </a:t>
            </a:r>
            <a:r>
              <a:rPr lang="en-US" u="sng" dirty="0" smtClean="0"/>
              <a:t>ways in which one culture can influence other cultures</a:t>
            </a:r>
            <a:r>
              <a:rPr lang="en-US" dirty="0" smtClean="0"/>
              <a:t> and bring about change.</a:t>
            </a:r>
          </a:p>
          <a:p>
            <a:r>
              <a:rPr lang="en-US" dirty="0" smtClean="0"/>
              <a:t>4.1.5	Compare the </a:t>
            </a:r>
            <a:r>
              <a:rPr lang="en-US" u="sng" dirty="0" smtClean="0"/>
              <a:t>ways of life in various Micronesian island groups before European exploration</a:t>
            </a:r>
            <a:r>
              <a:rPr lang="en-US" dirty="0" smtClean="0"/>
              <a:t> and describe the region in which they lived.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2665</TotalTime>
  <Words>927</Words>
  <Application>Microsoft Office PowerPoint</Application>
  <PresentationFormat>On-screen Show (4:3)</PresentationFormat>
  <Paragraphs>288</Paragraphs>
  <Slides>38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Apex</vt:lpstr>
      <vt:lpstr>References for MicronesiA An Annotated BiBliography</vt:lpstr>
      <vt:lpstr>Purpose</vt:lpstr>
      <vt:lpstr>Demographics</vt:lpstr>
      <vt:lpstr>26% or ¼ of DOE student population are Pacific Islanders</vt:lpstr>
      <vt:lpstr>28% or almost 1/3 of Upi ES student population are Pacific Islanders</vt:lpstr>
      <vt:lpstr>SOCIAL sTUDIES</vt:lpstr>
      <vt:lpstr>Introduction</vt:lpstr>
      <vt:lpstr>Performance Indicators</vt:lpstr>
      <vt:lpstr>Performance Indicators</vt:lpstr>
      <vt:lpstr>Reference sources</vt:lpstr>
      <vt:lpstr>Annotation Format</vt:lpstr>
      <vt:lpstr>Micronesian in Hawaii</vt:lpstr>
      <vt:lpstr>Micronesian in Hawaii</vt:lpstr>
      <vt:lpstr>Micronesian Culture</vt:lpstr>
      <vt:lpstr> HONOLULU Magazine</vt:lpstr>
      <vt:lpstr>Slide 16</vt:lpstr>
      <vt:lpstr>https://www.cia.gov/library/publications/the-world-factbook/</vt:lpstr>
      <vt:lpstr>http://www.highbeam.com/</vt:lpstr>
      <vt:lpstr>Slide 19</vt:lpstr>
      <vt:lpstr>http://www.visit-micronesia.fm/index.html</vt:lpstr>
      <vt:lpstr>Slide 21</vt:lpstr>
      <vt:lpstr>http://www.honolulumagazine.com/</vt:lpstr>
      <vt:lpstr>Pacific Heritage Network</vt:lpstr>
      <vt:lpstr>Slide 24</vt:lpstr>
      <vt:lpstr>Slide 25</vt:lpstr>
      <vt:lpstr>Slide 26</vt:lpstr>
      <vt:lpstr>Slide 27</vt:lpstr>
      <vt:lpstr>Slide 28</vt:lpstr>
      <vt:lpstr>Etpison Museum and Gallery</vt:lpstr>
      <vt:lpstr>Slide 30</vt:lpstr>
      <vt:lpstr>Slide 31</vt:lpstr>
      <vt:lpstr>http://www.kpress.info/</vt:lpstr>
      <vt:lpstr>Slide 33</vt:lpstr>
      <vt:lpstr>Slide 34</vt:lpstr>
      <vt:lpstr>Surf War! A Folktale from the Marshall Islands (book)</vt:lpstr>
      <vt:lpstr>Surf War! A Folktale from the Marshall Islands</vt:lpstr>
      <vt:lpstr>Folktales Told Around the World (book)</vt:lpstr>
      <vt:lpstr>Folktales Told Around the World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References: Micronesia</dc:title>
  <dc:creator>GPSS</dc:creator>
  <cp:lastModifiedBy>GPSS</cp:lastModifiedBy>
  <cp:revision>6</cp:revision>
  <dcterms:created xsi:type="dcterms:W3CDTF">2013-07-31T00:10:17Z</dcterms:created>
  <dcterms:modified xsi:type="dcterms:W3CDTF">2013-08-04T07:43:08Z</dcterms:modified>
</cp:coreProperties>
</file>