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2" r:id="rId4"/>
    <p:sldId id="274" r:id="rId5"/>
    <p:sldId id="277" r:id="rId6"/>
    <p:sldId id="278" r:id="rId7"/>
    <p:sldId id="271" r:id="rId8"/>
    <p:sldId id="272" r:id="rId9"/>
    <p:sldId id="273" r:id="rId10"/>
    <p:sldId id="279" r:id="rId11"/>
    <p:sldId id="267" r:id="rId12"/>
    <p:sldId id="266" r:id="rId13"/>
    <p:sldId id="270" r:id="rId14"/>
    <p:sldId id="275" r:id="rId15"/>
    <p:sldId id="276" r:id="rId16"/>
    <p:sldId id="309" r:id="rId17"/>
    <p:sldId id="282" r:id="rId18"/>
    <p:sldId id="280" r:id="rId19"/>
    <p:sldId id="281" r:id="rId20"/>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44500" autoAdjust="0"/>
  </p:normalViewPr>
  <p:slideViewPr>
    <p:cSldViewPr>
      <p:cViewPr varScale="1">
        <p:scale>
          <a:sx n="33" d="100"/>
          <a:sy n="33" d="100"/>
        </p:scale>
        <p:origin x="-19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EA4395F1-5F2A-43F8-945D-B0AA91B0DDBB}" type="datetimeFigureOut">
              <a:rPr lang="en-US" smtClean="0"/>
              <a:pPr/>
              <a:t>6/29/2013</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FB97A77D-B10F-4676-8858-8827DF2FA4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Hafa</a:t>
            </a:r>
            <a:r>
              <a:rPr lang="en-US" baseline="0" dirty="0" smtClean="0"/>
              <a:t> </a:t>
            </a:r>
            <a:r>
              <a:rPr lang="en-US" baseline="0" dirty="0" err="1" smtClean="0"/>
              <a:t>Adai</a:t>
            </a:r>
            <a:r>
              <a:rPr lang="en-US" baseline="0" dirty="0" smtClean="0"/>
              <a:t>! (</a:t>
            </a:r>
            <a:r>
              <a:rPr lang="en-US" i="1" baseline="0" dirty="0" smtClean="0"/>
              <a:t>Guam &amp; CNMI</a:t>
            </a:r>
            <a:r>
              <a:rPr lang="en-US" baseline="0" dirty="0" smtClean="0"/>
              <a:t>) </a:t>
            </a:r>
            <a:r>
              <a:rPr lang="en-US" baseline="0" dirty="0" err="1" smtClean="0"/>
              <a:t>Tirow</a:t>
            </a:r>
            <a:r>
              <a:rPr lang="en-US" baseline="0" dirty="0" smtClean="0"/>
              <a:t>! (</a:t>
            </a:r>
            <a:r>
              <a:rPr lang="en-US" i="1" baseline="0" dirty="0" smtClean="0"/>
              <a:t>Carolinian</a:t>
            </a:r>
            <a:r>
              <a:rPr lang="en-US" baseline="0" dirty="0" smtClean="0"/>
              <a:t>) </a:t>
            </a:r>
            <a:r>
              <a:rPr lang="en-US" baseline="0" dirty="0" err="1" smtClean="0"/>
              <a:t>Mogethin</a:t>
            </a:r>
            <a:r>
              <a:rPr lang="en-US" baseline="0" dirty="0" smtClean="0"/>
              <a:t>! (</a:t>
            </a:r>
            <a:r>
              <a:rPr lang="en-US" i="1" baseline="0" dirty="0" smtClean="0"/>
              <a:t>Yap</a:t>
            </a:r>
            <a:r>
              <a:rPr lang="en-US" baseline="0" dirty="0" smtClean="0"/>
              <a:t>) Ran </a:t>
            </a:r>
            <a:r>
              <a:rPr lang="en-US" baseline="0" dirty="0" err="1" smtClean="0"/>
              <a:t>annim</a:t>
            </a:r>
            <a:r>
              <a:rPr lang="en-US" baseline="0" dirty="0" smtClean="0"/>
              <a:t>! (</a:t>
            </a:r>
            <a:r>
              <a:rPr lang="en-US" i="1" baseline="0" dirty="0" smtClean="0"/>
              <a:t>Chuuk</a:t>
            </a:r>
            <a:r>
              <a:rPr lang="en-US" baseline="0" dirty="0" smtClean="0"/>
              <a:t>) </a:t>
            </a:r>
            <a:r>
              <a:rPr lang="en-US" baseline="0" dirty="0" err="1" smtClean="0"/>
              <a:t>Kaselehlia</a:t>
            </a:r>
            <a:r>
              <a:rPr lang="en-US" baseline="0" dirty="0" smtClean="0"/>
              <a:t>! (</a:t>
            </a:r>
            <a:r>
              <a:rPr lang="en-US" i="1" baseline="0" dirty="0" smtClean="0"/>
              <a:t>Pohnpei</a:t>
            </a:r>
            <a:r>
              <a:rPr lang="en-US" baseline="0" dirty="0" smtClean="0"/>
              <a:t>) Len </a:t>
            </a:r>
            <a:r>
              <a:rPr lang="en-US" baseline="0" dirty="0" err="1" smtClean="0"/>
              <a:t>Wo</a:t>
            </a:r>
            <a:r>
              <a:rPr lang="en-US" baseline="0" dirty="0" smtClean="0"/>
              <a:t>! (</a:t>
            </a:r>
            <a:r>
              <a:rPr lang="en-US" i="1" baseline="0" dirty="0" smtClean="0"/>
              <a:t>Kosrae</a:t>
            </a:r>
            <a:r>
              <a:rPr lang="en-US" baseline="0" dirty="0" smtClean="0"/>
              <a:t>) </a:t>
            </a:r>
            <a:r>
              <a:rPr lang="en-US" baseline="0" dirty="0" err="1" smtClean="0"/>
              <a:t>Alli</a:t>
            </a:r>
            <a:r>
              <a:rPr lang="en-US" baseline="0" dirty="0" smtClean="0"/>
              <a:t>! (</a:t>
            </a:r>
            <a:r>
              <a:rPr lang="en-US" i="1" baseline="0" dirty="0" smtClean="0"/>
              <a:t>Palau</a:t>
            </a:r>
            <a:r>
              <a:rPr lang="en-US" baseline="0" dirty="0" smtClean="0"/>
              <a:t>) </a:t>
            </a:r>
            <a:r>
              <a:rPr lang="en-US" baseline="0" dirty="0" err="1" smtClean="0"/>
              <a:t>Iokwe</a:t>
            </a:r>
            <a:r>
              <a:rPr lang="en-US" baseline="0" dirty="0" smtClean="0"/>
              <a:t>! (</a:t>
            </a:r>
            <a:r>
              <a:rPr lang="en-US" i="1" baseline="0" dirty="0" smtClean="0"/>
              <a:t>Marshalls</a:t>
            </a:r>
            <a:r>
              <a:rPr lang="en-US" baseline="0" dirty="0" smtClean="0"/>
              <a:t>) Hello!</a:t>
            </a:r>
          </a:p>
          <a:p>
            <a:endParaRPr lang="en-US" baseline="0" dirty="0" smtClean="0"/>
          </a:p>
          <a:p>
            <a:r>
              <a:rPr lang="en-US" baseline="0" dirty="0" smtClean="0"/>
              <a:t>My topic today is on the Cultural Identity of Micronesian students who have immigrated into Guam.</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government policies impact Micronesian youth?</a:t>
            </a:r>
          </a:p>
          <a:p>
            <a:endParaRPr lang="en-US" dirty="0" smtClean="0"/>
          </a:p>
          <a:p>
            <a:r>
              <a:rPr lang="en-US" sz="1200" kern="1200" baseline="0" dirty="0" smtClean="0">
                <a:solidFill>
                  <a:schemeClr val="tx1"/>
                </a:solidFill>
                <a:latin typeface="+mn-lt"/>
                <a:ea typeface="+mn-ea"/>
                <a:cs typeface="+mn-cs"/>
              </a:rPr>
              <a:t>First is the political affiliation with the United States. Through the Compacts of Free Association, many citizens of the FSM, CNMI, Palau, and the Marshalls have freely migrated to Guam.</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Since 1980, almost 19,000 Micronesians have come </a:t>
            </a:r>
            <a:r>
              <a:rPr lang="en-US" baseline="0" dirty="0" smtClean="0"/>
              <a:t>to study, to work, to live, or to move further stateside.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Issues which affect the entire family include limited job opportunities because of limited English proficiency or limited skills and experience as well as limited basic resources such as housing, transportation, food and clothing.</a:t>
            </a:r>
          </a:p>
          <a:p>
            <a:pPr rtl="0" eaLnBrk="1" latinLnBrk="0" hangingPunct="1"/>
            <a:endParaRPr lang="en-US" sz="1200" kern="1200" baseline="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the population grows, Guam’s public schools have also experienced a population shift with the enrollment of Micronesian students. </a:t>
            </a:r>
            <a:r>
              <a:rPr lang="en-US" dirty="0" smtClean="0"/>
              <a:t>In</a:t>
            </a:r>
            <a:r>
              <a:rPr lang="en-US" baseline="0" dirty="0" smtClean="0"/>
              <a:t> School Year 2011-2012, Guam’s public schools had 7244 students (26%) from the Pacific islands and 434 (1%) from the CNMI.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second government policy impact on Micronesian youth is participation in the American educational system. The CNMI and the capital cities of the other island nations may have a similar educational system to Guam’s. The schools in the outer, more remote islands are different.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My students shared that in some Micronesian schools, attendance was not enforced for both students and teachers, books and supplies were limited, and the language of instruction is not English. Their parents shared that the educational system is different; they recognize its importance but defer responsibility to the schools. (personal communication during parent-teacher conferences,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Issues which affect schooling include adapting to the American school culture, regular school attendance, understanding English, understanding academic language, working with classmates including female relatives, making new friends, recognizing the authority of female teachers.</a:t>
            </a:r>
          </a:p>
          <a:p>
            <a:endParaRPr lang="en-US" baseline="0" dirty="0" smtClean="0"/>
          </a:p>
          <a:p>
            <a:r>
              <a:rPr lang="en-US" baseline="0" dirty="0" smtClean="0"/>
              <a:t>How do Micronesian youth approach and or overcome these issues?</a:t>
            </a:r>
          </a:p>
        </p:txBody>
      </p:sp>
      <p:sp>
        <p:nvSpPr>
          <p:cNvPr id="4" name="Slide Number Placeholder 3"/>
          <p:cNvSpPr>
            <a:spLocks noGrp="1"/>
          </p:cNvSpPr>
          <p:nvPr>
            <p:ph type="sldNum" sz="quarter" idx="10"/>
          </p:nvPr>
        </p:nvSpPr>
        <p:spPr/>
        <p:txBody>
          <a:bodyPr/>
          <a:lstStyle/>
          <a:p>
            <a:fld id="{FB97A77D-B10F-4676-8858-8827DF2FA4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third force which affect Micronesian youth is the support</a:t>
            </a:r>
            <a:r>
              <a:rPr lang="en-US" baseline="0" dirty="0" smtClean="0"/>
              <a:t> of their community on Guam. Micronesian families, as with other immigrant families, tend to live within a community of Micronesians - to share basic resources, provide emotional support, and pass on knowledge about how to survive in the host environment.</a:t>
            </a:r>
          </a:p>
          <a:p>
            <a:endParaRPr lang="en-US" baseline="0" dirty="0" smtClean="0"/>
          </a:p>
          <a:p>
            <a:r>
              <a:rPr lang="en-US" baseline="0" dirty="0" smtClean="0"/>
              <a:t>Issues include limited cross-over into other ethnic communities; limited association with other cultural groups; negative perception by host culture; modeling and imitating inappropriate social behavior such as use of alcohol and drugs, dropping out, disrespect of authority; lowered expectations for school performance and progress.</a:t>
            </a:r>
          </a:p>
          <a:p>
            <a:endParaRPr lang="en-US" baseline="0" dirty="0" smtClean="0"/>
          </a:p>
          <a:p>
            <a:r>
              <a:rPr lang="en-US" baseline="0" dirty="0" smtClean="0"/>
              <a:t>How do these issues shape the cultural identity of Micronesian youth on Guam?</a:t>
            </a:r>
          </a:p>
          <a:p>
            <a:endParaRPr lang="en-US" baseline="0" dirty="0" smtClean="0"/>
          </a:p>
          <a:p>
            <a:r>
              <a:rPr lang="en-US" i="1" baseline="0" dirty="0" smtClean="0"/>
              <a:t>The following assumptions are offered. </a:t>
            </a:r>
          </a:p>
          <a:p>
            <a:pPr marL="228600" indent="-228600">
              <a:buNone/>
            </a:pPr>
            <a:r>
              <a:rPr lang="en-US" i="1" baseline="0" dirty="0" smtClean="0"/>
              <a:t>Assumption 1:   In the late 1980s, the first generation of immigrants were born and raised in their island nations. Since 1990, many students of Micronesian origins in the public classrooms are born on Guam.</a:t>
            </a:r>
          </a:p>
          <a:p>
            <a:pPr marL="228600" indent="-228600">
              <a:buNone/>
            </a:pPr>
            <a:r>
              <a:rPr lang="en-US" i="1" baseline="0" dirty="0" smtClean="0"/>
              <a:t>Assumption 2:   Many have family members, e.g. parents, grandparents, newly arrived members, who speak their cultures’ languages.</a:t>
            </a:r>
          </a:p>
          <a:p>
            <a:pPr marL="228600" indent="-228600">
              <a:buNone/>
            </a:pPr>
            <a:r>
              <a:rPr lang="en-US" i="1" baseline="0" dirty="0" smtClean="0"/>
              <a:t>Assumption 3:   Many of the second and third generation of immigrant students speak and understand BOTH their cultures’ languages and English OR only understand their cultures’ languages and speak/understand English OR do not speak nor understand their native languages and speak/understand only English.</a:t>
            </a:r>
          </a:p>
          <a:p>
            <a:pPr marL="228600" indent="-228600">
              <a:buNone/>
            </a:pPr>
            <a:r>
              <a:rPr lang="en-US" i="1" baseline="0" dirty="0" smtClean="0"/>
              <a:t>Assumption 4:   Many of these students identify themselves as belonging to their culture but may be more integrated with the dominant Guam culture and school culture.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reported by Chen (2005), a person’s cultural identity is “based on how others judge us [as reflected in the] interaction with the external environment, that is the historical and social contexts (Berger &amp; </a:t>
            </a:r>
            <a:r>
              <a:rPr lang="en-US" baseline="0" dirty="0" err="1" smtClean="0"/>
              <a:t>Luckman</a:t>
            </a:r>
            <a:r>
              <a:rPr lang="en-US" baseline="0" dirty="0" smtClean="0"/>
              <a:t>, 1967; Erickson, 1968; James, 1997; Laing, 1969; Tatum, 1997)” (p. 12)</a:t>
            </a:r>
          </a:p>
          <a:p>
            <a:endParaRPr lang="en-US" baseline="0" dirty="0" smtClean="0"/>
          </a:p>
          <a:p>
            <a:r>
              <a:rPr lang="en-US" baseline="0" dirty="0" smtClean="0"/>
              <a:t>External environment may include school, neighborhood, church, community, dominant culture</a:t>
            </a:r>
          </a:p>
          <a:p>
            <a:endParaRPr lang="en-US" baseline="0" dirty="0" smtClean="0"/>
          </a:p>
          <a:p>
            <a:r>
              <a:rPr lang="en-US" baseline="0" dirty="0" smtClean="0"/>
              <a:t>If the interaction among these entities is  “judged” positive or negative, the cultural identity is positive or negative.</a:t>
            </a:r>
          </a:p>
          <a:p>
            <a:endParaRPr lang="en-US" baseline="0" dirty="0" smtClean="0"/>
          </a:p>
          <a:p>
            <a:r>
              <a:rPr lang="en-US" baseline="0" dirty="0" smtClean="0"/>
              <a:t>How can schools ensure the interaction is positive?</a:t>
            </a:r>
          </a:p>
        </p:txBody>
      </p:sp>
      <p:sp>
        <p:nvSpPr>
          <p:cNvPr id="4" name="Slide Number Placeholder 3"/>
          <p:cNvSpPr>
            <a:spLocks noGrp="1"/>
          </p:cNvSpPr>
          <p:nvPr>
            <p:ph type="sldNum" sz="quarter" idx="10"/>
          </p:nvPr>
        </p:nvSpPr>
        <p:spPr/>
        <p:txBody>
          <a:bodyPr/>
          <a:lstStyle/>
          <a:p>
            <a:fld id="{FB97A77D-B10F-4676-8858-8827DF2FA4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Chen (2005)  shares that schools pass on “cultural ideologies” and have a responsibility in influencing students’ cultural identities, particularly, students who are not of the dominant culture. (Chen, 2005, p. 13)</a:t>
            </a:r>
          </a:p>
          <a:p>
            <a:endParaRPr lang="en-US" baseline="0" dirty="0" smtClean="0"/>
          </a:p>
          <a:p>
            <a:r>
              <a:rPr lang="en-US" baseline="0" dirty="0" err="1" smtClean="0"/>
              <a:t>Portes</a:t>
            </a:r>
            <a:r>
              <a:rPr lang="en-US" baseline="0" dirty="0" smtClean="0"/>
              <a:t> and Rivas (2011) write about families who contribute more to the dominant culture will have: </a:t>
            </a:r>
          </a:p>
          <a:p>
            <a:r>
              <a:rPr lang="en-US" baseline="0" dirty="0" smtClean="0"/>
              <a:t>“</a:t>
            </a:r>
            <a:r>
              <a:rPr lang="en-US" sz="1200" kern="1200" baseline="0" dirty="0" smtClean="0">
                <a:solidFill>
                  <a:schemeClr val="tx1"/>
                </a:solidFill>
                <a:latin typeface="+mn-lt"/>
                <a:ea typeface="+mn-ea"/>
                <a:cs typeface="+mn-cs"/>
              </a:rPr>
              <a:t>Their children … learn the language and culture of the host society while preserving their home country language, values, and customs—simultaneously gaining a solid foothold in the host society and maintaining a bond with their parents’ culture.” (p. 225)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Implications for schools</a:t>
            </a:r>
          </a:p>
          <a:p>
            <a:pPr>
              <a:buFont typeface="Arial" pitchFamily="34" charset="0"/>
              <a:buChar char="•"/>
            </a:pPr>
            <a:r>
              <a:rPr lang="en-US" sz="1200" kern="1200" baseline="0" dirty="0" smtClean="0">
                <a:solidFill>
                  <a:schemeClr val="tx1"/>
                </a:solidFill>
                <a:latin typeface="+mn-lt"/>
                <a:ea typeface="+mn-ea"/>
                <a:cs typeface="+mn-cs"/>
              </a:rPr>
              <a:t>Recognize the cultural background of Micronesian youth (</a:t>
            </a:r>
            <a:r>
              <a:rPr lang="en-US" sz="1200" dirty="0" err="1" smtClean="0"/>
              <a:t>Portes</a:t>
            </a:r>
            <a:r>
              <a:rPr lang="en-US" sz="1200" dirty="0" smtClean="0"/>
              <a:t> &amp; Rivas, 2011; Kawakami, 2003</a:t>
            </a:r>
            <a:r>
              <a:rPr lang="en-US" sz="1200" kern="1200" baseline="0" dirty="0" smtClean="0">
                <a:solidFill>
                  <a:schemeClr val="tx1"/>
                </a:solidFill>
                <a:latin typeface="+mn-lt"/>
                <a:ea typeface="+mn-ea"/>
                <a:cs typeface="+mn-cs"/>
              </a:rPr>
              <a:t>)</a:t>
            </a:r>
          </a:p>
          <a:p>
            <a:pPr>
              <a:buFont typeface="Arial" pitchFamily="34" charset="0"/>
              <a:buChar char="•"/>
            </a:pPr>
            <a:r>
              <a:rPr lang="en-US" sz="1200" kern="1200" baseline="0" dirty="0" smtClean="0">
                <a:solidFill>
                  <a:schemeClr val="tx1"/>
                </a:solidFill>
                <a:latin typeface="+mn-lt"/>
                <a:ea typeface="+mn-ea"/>
                <a:cs typeface="+mn-cs"/>
              </a:rPr>
              <a:t>Bridge what they know to what they don’t know, such as learning about how to go to school on Guam</a:t>
            </a:r>
          </a:p>
          <a:p>
            <a:pPr>
              <a:buFont typeface="Arial" pitchFamily="34" charset="0"/>
              <a:buChar char="•"/>
            </a:pPr>
            <a:r>
              <a:rPr lang="en-US" sz="1200" kern="1200" baseline="0" dirty="0" smtClean="0">
                <a:solidFill>
                  <a:schemeClr val="tx1"/>
                </a:solidFill>
                <a:latin typeface="+mn-lt"/>
                <a:ea typeface="+mn-ea"/>
                <a:cs typeface="+mn-cs"/>
              </a:rPr>
              <a:t>More effort to provide resources and opportunities to parents about educational expectations and possibilities for their children (</a:t>
            </a:r>
            <a:r>
              <a:rPr lang="en-US" sz="1200" kern="1200" baseline="0" dirty="0" err="1" smtClean="0">
                <a:solidFill>
                  <a:schemeClr val="tx1"/>
                </a:solidFill>
                <a:latin typeface="+mn-lt"/>
                <a:ea typeface="+mn-ea"/>
                <a:cs typeface="+mn-cs"/>
              </a:rPr>
              <a:t>Portes</a:t>
            </a:r>
            <a:r>
              <a:rPr lang="en-US" sz="1200" kern="1200" baseline="0" dirty="0" smtClean="0">
                <a:solidFill>
                  <a:schemeClr val="tx1"/>
                </a:solidFill>
                <a:latin typeface="+mn-lt"/>
                <a:ea typeface="+mn-ea"/>
                <a:cs typeface="+mn-cs"/>
              </a:rPr>
              <a:t> &amp; </a:t>
            </a:r>
            <a:r>
              <a:rPr lang="en-US" sz="1200" kern="1200" baseline="0" dirty="0" err="1" smtClean="0">
                <a:solidFill>
                  <a:schemeClr val="tx1"/>
                </a:solidFill>
                <a:latin typeface="+mn-lt"/>
                <a:ea typeface="+mn-ea"/>
                <a:cs typeface="+mn-cs"/>
              </a:rPr>
              <a:t>Hao</a:t>
            </a:r>
            <a:r>
              <a:rPr lang="en-US" sz="1200" kern="1200" baseline="0" dirty="0" smtClean="0">
                <a:solidFill>
                  <a:schemeClr val="tx1"/>
                </a:solidFill>
                <a:latin typeface="+mn-lt"/>
                <a:ea typeface="+mn-ea"/>
                <a:cs typeface="+mn-cs"/>
              </a:rPr>
              <a:t>, 2004)</a:t>
            </a:r>
          </a:p>
          <a:p>
            <a:pPr>
              <a:buFont typeface="Arial" pitchFamily="34" charset="0"/>
              <a:buChar char="•"/>
            </a:pPr>
            <a:r>
              <a:rPr lang="en-US" sz="1200" kern="1200" baseline="0" dirty="0" smtClean="0">
                <a:solidFill>
                  <a:schemeClr val="tx1"/>
                </a:solidFill>
                <a:latin typeface="+mn-lt"/>
                <a:ea typeface="+mn-ea"/>
                <a:cs typeface="+mn-cs"/>
              </a:rPr>
              <a:t>Teach all students about Micronesia as well as other cultural groups (</a:t>
            </a:r>
            <a:r>
              <a:rPr lang="en-US" sz="1200" dirty="0" smtClean="0"/>
              <a:t>Kawakami, 2003)</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My hope is that schools and families collaborate so that Micronesian youth know who they are, know their place in society, and know what they can achieve.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www.elite.net/~runner/jennifers/thankyou.htm</a:t>
            </a:r>
          </a:p>
          <a:p>
            <a:endParaRPr lang="en-US" dirty="0" smtClean="0"/>
          </a:p>
        </p:txBody>
      </p:sp>
      <p:sp>
        <p:nvSpPr>
          <p:cNvPr id="4" name="Slide Number Placeholder 3"/>
          <p:cNvSpPr>
            <a:spLocks noGrp="1"/>
          </p:cNvSpPr>
          <p:nvPr>
            <p:ph type="sldNum" sz="quarter" idx="5"/>
          </p:nvPr>
        </p:nvSpPr>
        <p:spPr/>
        <p:txBody>
          <a:bodyPr/>
          <a:lstStyle/>
          <a:p>
            <a:pPr>
              <a:defRPr/>
            </a:pPr>
            <a:fld id="{BC5F689C-1936-4E48-9377-B7EAEF631B5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Selected resources</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in text</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Maps and images</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f</a:t>
            </a:r>
            <a:r>
              <a:rPr lang="en-US" dirty="0" smtClean="0"/>
              <a:t>irst, </a:t>
            </a:r>
            <a:r>
              <a:rPr lang="en-US" baseline="0" dirty="0" smtClean="0"/>
              <a:t>define culture;</a:t>
            </a:r>
          </a:p>
          <a:p>
            <a:r>
              <a:rPr lang="en-US" baseline="0" dirty="0" smtClean="0"/>
              <a:t>second, provide a geographical description of Micronesia;</a:t>
            </a:r>
          </a:p>
          <a:p>
            <a:r>
              <a:rPr lang="en-US" baseline="0" dirty="0" smtClean="0"/>
              <a:t>third, explore three factors which may influence how immigrant Micronesian youth view themselves;</a:t>
            </a:r>
          </a:p>
          <a:p>
            <a:r>
              <a:rPr lang="en-US" baseline="0" dirty="0" smtClean="0"/>
              <a:t>and fourth, provide implications for schools in service of these youth.</a:t>
            </a:r>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3.3 million square miles known as Oceania includes the geographic regions of </a:t>
            </a:r>
            <a:r>
              <a:rPr lang="en-US" dirty="0" smtClean="0"/>
              <a:t>Melanesia which is just north</a:t>
            </a:r>
            <a:r>
              <a:rPr lang="en-US" baseline="0" dirty="0" smtClean="0"/>
              <a:t> of Australia, Polynesia, which is to the east of New Zealand and includes Hawaii, and Micronesia.</a:t>
            </a:r>
          </a:p>
          <a:p>
            <a:endParaRPr lang="en-US" dirty="0" smtClean="0"/>
          </a:p>
          <a:p>
            <a:r>
              <a:rPr lang="en-US" dirty="0" smtClean="0"/>
              <a:t>Micronesia is located in the western Pacific just above Papua New Guinea and Australia and between</a:t>
            </a:r>
            <a:r>
              <a:rPr lang="en-US" baseline="0" dirty="0" smtClean="0"/>
              <a:t> the Philippines and Hawaii</a:t>
            </a:r>
            <a:r>
              <a:rPr lang="en-US" dirty="0" smtClean="0"/>
              <a:t>. Guam is an unincorporated</a:t>
            </a:r>
            <a:r>
              <a:rPr lang="en-US" baseline="0" dirty="0" smtClean="0"/>
              <a:t> territory of the United States of America. It is geographically located at the bottom of the Marianas archipelago. The island nation of the Republic of Palau is located to the southwest of Guam. The four states of Yap, Chuuk, Pohnpei, and Kosrae, which comprise the island nation of the Federated States of Micronesia or FSM, are located to the southeast of Guam. The Republic of the Marshall Islands or Marshalls are farther east of the FSM. Guam and these four island nations make up the Pacific islands of Micronesia. </a:t>
            </a:r>
          </a:p>
          <a:p>
            <a:endParaRPr lang="en-US" baseline="0" dirty="0" smtClean="0"/>
          </a:p>
          <a:p>
            <a:r>
              <a:rPr lang="en-US" baseline="0" dirty="0" smtClean="0"/>
              <a:t>Guam, which at its longest is 30 miles and at its shortest 4 miles, is one of the largest islands in the Micronesian area. </a:t>
            </a:r>
            <a:r>
              <a:rPr lang="en-US" dirty="0" smtClean="0"/>
              <a:t>“Where America’s Day Begins!” </a:t>
            </a:r>
            <a:r>
              <a:rPr lang="en-US" baseline="0" dirty="0" smtClean="0"/>
              <a:t>Guam’s political affiliation with the United States makes it an entryway for many citizens of the surrounding island nations.</a:t>
            </a:r>
          </a:p>
          <a:p>
            <a:endParaRPr lang="en-US" dirty="0" smtClean="0"/>
          </a:p>
        </p:txBody>
      </p:sp>
      <p:sp>
        <p:nvSpPr>
          <p:cNvPr id="4" name="Slide Number Placeholder 3"/>
          <p:cNvSpPr>
            <a:spLocks noGrp="1"/>
          </p:cNvSpPr>
          <p:nvPr>
            <p:ph type="sldNum" sz="quarter" idx="10"/>
          </p:nvPr>
        </p:nvSpPr>
        <p:spPr/>
        <p:txBody>
          <a:bodyPr/>
          <a:lstStyle/>
          <a:p>
            <a:fld id="{FB97A77D-B10F-4676-8858-8827DF2FA46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Culture</a:t>
            </a:r>
            <a:r>
              <a:rPr lang="en-US" baseline="0" dirty="0" smtClean="0"/>
              <a:t> can be simply defined as the “ideas, customs, and social behavior of a particular people or society.”</a:t>
            </a:r>
          </a:p>
          <a:p>
            <a:endParaRPr lang="en-US" baseline="0" dirty="0" smtClean="0"/>
          </a:p>
          <a:p>
            <a:r>
              <a:rPr lang="en-US" baseline="0" dirty="0" smtClean="0"/>
              <a:t>It is manifested by the people in their language, celebrations, sharing of taboos and wisdom, family and community relationships, art forms, and use of natural and man-made resources.</a:t>
            </a:r>
          </a:p>
          <a:p>
            <a:endParaRPr lang="en-US" dirty="0" smtClean="0"/>
          </a:p>
          <a:p>
            <a:r>
              <a:rPr lang="en-US" baseline="0" dirty="0" smtClean="0"/>
              <a:t>Hezel (2005) presents culture as “the design or plan for living that is passed on from one generation to another.” (p.8)  This model accounts for the changes experienced in a cultural community. </a:t>
            </a:r>
          </a:p>
          <a:p>
            <a:endParaRPr lang="en-US" baseline="0" dirty="0" smtClean="0"/>
          </a:p>
          <a:p>
            <a:r>
              <a:rPr lang="en-US" u="sng" baseline="0" dirty="0" smtClean="0"/>
              <a:t>The objective of this presentation is to begin a discussion of how the cultural identity of immigrant youth is impacted as they settle on Guam, issues they face, and possible implications for educators.</a:t>
            </a:r>
            <a:endParaRPr lang="en-US" u="sng" dirty="0" smtClean="0"/>
          </a:p>
          <a:p>
            <a:endParaRPr lang="en-US" dirty="0" smtClean="0"/>
          </a:p>
        </p:txBody>
      </p:sp>
      <p:sp>
        <p:nvSpPr>
          <p:cNvPr id="4" name="Slide Number Placeholder 3"/>
          <p:cNvSpPr>
            <a:spLocks noGrp="1"/>
          </p:cNvSpPr>
          <p:nvPr>
            <p:ph type="sldNum" sz="quarter" idx="10"/>
          </p:nvPr>
        </p:nvSpPr>
        <p:spPr/>
        <p:txBody>
          <a:bodyPr/>
          <a:lstStyle/>
          <a:p>
            <a:fld id="{FB97A77D-B10F-4676-8858-8827DF2FA4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Adaptation of Migrant Children,” </a:t>
            </a:r>
            <a:r>
              <a:rPr lang="en-US" dirty="0" err="1" smtClean="0"/>
              <a:t>Portes</a:t>
            </a:r>
            <a:r>
              <a:rPr lang="en-US" baseline="0" dirty="0" smtClean="0"/>
              <a:t> and Rivas (2011) provide a review of literature that support two theoretical viewpoints of how migrant children adapt to their life in the United States. While the focus of their study is on Asian immigrants and Latino/Hispanic youth, their information sheds light on how Micronesian youth adapt to their life on Guam.</a:t>
            </a:r>
          </a:p>
          <a:p>
            <a:endParaRPr lang="en-US" baseline="0" dirty="0" smtClean="0"/>
          </a:p>
          <a:p>
            <a:r>
              <a:rPr lang="en-US" baseline="0" dirty="0" smtClean="0"/>
              <a:t>As a full treatment of their report is beyond the scope of this presentation, I will focus on their discussion of three forces under the viewpoint of segmented assimilated which affect how Micronesian youth succeed or not succeed in their new country.</a:t>
            </a:r>
          </a:p>
          <a:p>
            <a:endParaRPr lang="en-US" baseline="0" dirty="0" smtClean="0"/>
          </a:p>
          <a:p>
            <a:r>
              <a:rPr lang="en-US" baseline="0" dirty="0" smtClean="0"/>
              <a:t>These 3 forces are [1] the group’s race and ethnicity, [2] government policy toward the group, and [3] their co-ethnic community. I will explain each in light of the Micronesian immigration experience, issues they face, and provide implications for schools. Please note that a more extensive and thorough parallel review of literature and or study of Micronesian youth on Guam will be necessary.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Report available at </a:t>
            </a:r>
            <a:r>
              <a:rPr lang="en-US" dirty="0" smtClean="0"/>
              <a:t>http://futureofchildren.org/futureofchildren/publications/docs/21_01_10.pdf</a:t>
            </a:r>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factor which affect Micronesian</a:t>
            </a:r>
            <a:r>
              <a:rPr lang="en-US" baseline="0" dirty="0" smtClean="0"/>
              <a:t> youth is recognizing who they are.</a:t>
            </a:r>
            <a:endParaRPr lang="en-US" dirty="0" smtClean="0"/>
          </a:p>
          <a:p>
            <a:r>
              <a:rPr lang="en-US" dirty="0" err="1" smtClean="0"/>
              <a:t>Portes</a:t>
            </a:r>
            <a:r>
              <a:rPr lang="en-US" baseline="0" dirty="0" smtClean="0"/>
              <a:t> and Rivas (2011) state: “…preserving the linguistic and cultural heritage of the home countries often helps migrant children move ahead in America.” (p. 240)</a:t>
            </a:r>
          </a:p>
          <a:p>
            <a:endParaRPr lang="en-US" baseline="0" dirty="0" smtClean="0"/>
          </a:p>
          <a:p>
            <a:r>
              <a:rPr lang="en-US" baseline="0" dirty="0" smtClean="0"/>
              <a:t>America as a melting pot - </a:t>
            </a:r>
            <a:r>
              <a:rPr lang="en-US" i="1" baseline="0" dirty="0" smtClean="0"/>
              <a:t>that immigrants become one with the host country </a:t>
            </a:r>
            <a:r>
              <a:rPr lang="en-US" baseline="0" dirty="0" smtClean="0"/>
              <a:t>– is one view. Another is a comparison to “a bowl of fried rice” – </a:t>
            </a:r>
            <a:r>
              <a:rPr lang="en-US" i="1" baseline="0" dirty="0" smtClean="0"/>
              <a:t>each ingredient contributes to the entire dish but retains its unique flavor</a:t>
            </a:r>
            <a:r>
              <a:rPr lang="en-US" baseline="0" dirty="0" smtClean="0"/>
              <a:t>. (Salas, J. K., personal conversation, 2010) Recognizing the Micronesian youth and their unique cultural characteristics is important in the formation of who they can be in their new country.</a:t>
            </a:r>
          </a:p>
          <a:p>
            <a:endParaRPr lang="en-US" baseline="0" dirty="0" smtClean="0"/>
          </a:p>
          <a:p>
            <a:r>
              <a:rPr lang="en-US" baseline="0" dirty="0" smtClean="0"/>
              <a:t>Who then are the Micronesian youth?</a:t>
            </a:r>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a:t>
            </a:r>
            <a:r>
              <a:rPr lang="en-US" baseline="0" dirty="0" smtClean="0"/>
              <a:t> of </a:t>
            </a:r>
            <a:r>
              <a:rPr lang="en-US" dirty="0" smtClean="0"/>
              <a:t>Micronesia can trace</a:t>
            </a:r>
            <a:r>
              <a:rPr lang="en-US" baseline="0" dirty="0" smtClean="0"/>
              <a:t> their ancestry to the southeast region of Asia from which voyagers set out in search of new adventures and new lands. In time, they settled in the nearly 20,000 little islands of the Pacific. Micronesians share many cultural similarities but because of time and distance, each island entity has developed its distinct, unique features.</a:t>
            </a:r>
          </a:p>
          <a:p>
            <a:endParaRPr lang="en-US" baseline="0" dirty="0" smtClean="0"/>
          </a:p>
          <a:p>
            <a:r>
              <a:rPr lang="en-US" i="1" baseline="0" dirty="0" smtClean="0"/>
              <a:t>As part of t</a:t>
            </a:r>
            <a:r>
              <a:rPr lang="en-US" i="1" dirty="0" smtClean="0"/>
              <a:t>he Federated</a:t>
            </a:r>
            <a:r>
              <a:rPr lang="en-US" i="1" baseline="0" dirty="0" smtClean="0"/>
              <a:t> States of Micronesia, Yap is known for its seafaring skills, giant stone money, and banana fiber </a:t>
            </a:r>
            <a:r>
              <a:rPr lang="en-US" i="1" baseline="0" dirty="0" err="1" smtClean="0"/>
              <a:t>lavalava</a:t>
            </a:r>
            <a:r>
              <a:rPr lang="en-US" i="1" baseline="0" dirty="0" smtClean="0"/>
              <a:t>. Chuuk has multiple dialects among its many islands and is known worldwide for its dive sites. Kosrae is made up of two small lush islands, one which has its ancient capital of </a:t>
            </a:r>
            <a:r>
              <a:rPr lang="en-US" i="1" baseline="0" dirty="0" err="1" smtClean="0"/>
              <a:t>Lelu</a:t>
            </a:r>
            <a:r>
              <a:rPr lang="en-US" i="1" baseline="0" dirty="0" smtClean="0"/>
              <a:t> made of large hand-hewn stone.  Pohnpei is the site of the FSM capital in Kolonia and is known for its beautiful flowers, stone city of Nan </a:t>
            </a:r>
            <a:r>
              <a:rPr lang="en-US" i="1" baseline="0" dirty="0" err="1" smtClean="0"/>
              <a:t>Madol</a:t>
            </a:r>
            <a:r>
              <a:rPr lang="en-US" i="1" baseline="0" dirty="0" smtClean="0"/>
              <a:t>, and </a:t>
            </a:r>
            <a:r>
              <a:rPr lang="en-US" i="1" baseline="0" dirty="0" err="1" smtClean="0"/>
              <a:t>sakau</a:t>
            </a:r>
            <a:r>
              <a:rPr lang="en-US" i="1" baseline="0" dirty="0" smtClean="0"/>
              <a:t>, ceremonial drink of dignitaries and honored guests.</a:t>
            </a:r>
            <a:endParaRPr lang="en-US" i="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97A77D-B10F-4676-8858-8827DF2FA4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Similarities include the importance of traditional extended family; clan systems; oral history; traditional farming and fishing practices; use of tree crops such as breadfruit, coconut and root crops such as taro, yam, and dependence on seafood; value of both the traditional political systems and democratic political practices; and recognized gender roles.</a:t>
            </a:r>
          </a:p>
          <a:p>
            <a:endParaRPr lang="en-US" baseline="0" dirty="0" smtClean="0"/>
          </a:p>
          <a:p>
            <a:r>
              <a:rPr lang="en-US" baseline="0" dirty="0" smtClean="0"/>
              <a:t>Diversity is seen in the indigenous languages and dialects; folklore and legends; Yap’s caste system; and the Marshalls’ class system.</a:t>
            </a:r>
            <a:endParaRPr lang="en-US" i="1" baseline="0" dirty="0" smtClean="0"/>
          </a:p>
          <a:p>
            <a:endParaRPr lang="en-US" i="1" baseline="0" dirty="0" smtClean="0"/>
          </a:p>
          <a:p>
            <a:r>
              <a:rPr lang="en-US" i="1" baseline="0" dirty="0" smtClean="0"/>
              <a:t>T</a:t>
            </a:r>
            <a:r>
              <a:rPr lang="en-US" i="1" dirty="0" smtClean="0"/>
              <a:t>he Republic of Palau</a:t>
            </a:r>
            <a:r>
              <a:rPr lang="en-US" i="1" baseline="0" dirty="0" smtClean="0"/>
              <a:t> is known for its beautiful reefs among its rock islands, tiny islets, located between its larger islands. The </a:t>
            </a:r>
            <a:r>
              <a:rPr lang="en-US" i="1" baseline="0" dirty="0" err="1" smtClean="0"/>
              <a:t>abai</a:t>
            </a:r>
            <a:r>
              <a:rPr lang="en-US" i="1" baseline="0" dirty="0" smtClean="0"/>
              <a:t>, or meeting houses, are decorated with carvings of its legends and myths. Some atolls of the Marshall Islands were the sites of nuclear testing during World Wall II; done at the expense of its people who continue to suffer from the effects of radiation. The Marshallese navigators are also recognized for their handcrafted charts of the ocean swells.</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FB97A77D-B10F-4676-8858-8827DF2FA4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their European discovery, the Pacific islands have been governed in turn by the Spanish, German, Japanese, and Americans. These groups have greatly influenced the Micronesian people bringing in vocabulary, education, political and economic systems, and new perspectives. Some are relatively beneficial – global connection and new experiences. Some are not – being viewed as “backward and untrustworthy and … lazy, careless, and irresponsible.” (Sharp, 2003, p. 72)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political relationships and policies of the island nations changed greatly after World War II. Having been territories entrusted to the United States, each eventually became self-governing and choosing political affiliations with the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i="1" dirty="0" smtClean="0"/>
              <a:t>The archipelago of the Commonwealth of the Northern Mariana</a:t>
            </a:r>
            <a:r>
              <a:rPr lang="en-US" i="1" baseline="0" dirty="0" smtClean="0"/>
              <a:t> Islands is home to native </a:t>
            </a:r>
            <a:r>
              <a:rPr lang="en-US" i="1" baseline="0" dirty="0" err="1" smtClean="0"/>
              <a:t>Chamorros</a:t>
            </a:r>
            <a:r>
              <a:rPr lang="en-US" i="1" baseline="0" dirty="0" smtClean="0"/>
              <a:t> and Carolinians. There are many beautiful tropical sites, including the latte (a as in cat: </a:t>
            </a:r>
            <a:r>
              <a:rPr lang="en-US" i="1" baseline="0" dirty="0" err="1" smtClean="0"/>
              <a:t>te</a:t>
            </a:r>
            <a:r>
              <a:rPr lang="en-US" i="1" baseline="0" dirty="0" smtClean="0"/>
              <a:t>-tea) stone quarries. </a:t>
            </a:r>
            <a:r>
              <a:rPr lang="en-US" i="1" dirty="0" smtClean="0"/>
              <a:t>Guam</a:t>
            </a:r>
            <a:r>
              <a:rPr lang="en-US" i="1" baseline="0" dirty="0" smtClean="0"/>
              <a:t> has been claimed by Spanish, American, and Japanese governments throughout its history, affecting its people and its culture. </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FB97A77D-B10F-4676-8858-8827DF2FA4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4D30921-A3A1-4F8E-9145-F3416F4645EF}" type="datetimeFigureOut">
              <a:rPr lang="en-US" smtClean="0"/>
              <a:pPr/>
              <a:t>6/29/2013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45B6D4-A618-490B-8C57-B7BED53867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30921-A3A1-4F8E-9145-F3416F4645EF}" type="datetimeFigureOut">
              <a:rPr lang="en-US" smtClean="0"/>
              <a:pPr/>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30921-A3A1-4F8E-9145-F3416F4645EF}" type="datetimeFigureOut">
              <a:rPr lang="en-US" smtClean="0"/>
              <a:pPr/>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30921-A3A1-4F8E-9145-F3416F4645EF}" type="datetimeFigureOut">
              <a:rPr lang="en-US" smtClean="0"/>
              <a:pPr/>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D30921-A3A1-4F8E-9145-F3416F4645EF}" type="datetimeFigureOut">
              <a:rPr lang="en-US" smtClean="0"/>
              <a:pPr/>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5B6D4-A618-490B-8C57-B7BED53867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D30921-A3A1-4F8E-9145-F3416F4645EF}" type="datetimeFigureOut">
              <a:rPr lang="en-US" smtClean="0"/>
              <a:pPr/>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D30921-A3A1-4F8E-9145-F3416F4645EF}" type="datetimeFigureOut">
              <a:rPr lang="en-US" smtClean="0"/>
              <a:pPr/>
              <a:t>6/29/2013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D30921-A3A1-4F8E-9145-F3416F4645EF}" type="datetimeFigureOut">
              <a:rPr lang="en-US" smtClean="0"/>
              <a:pPr/>
              <a:t>6/29/2013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30921-A3A1-4F8E-9145-F3416F4645EF}" type="datetimeFigureOut">
              <a:rPr lang="en-US" smtClean="0"/>
              <a:pPr/>
              <a:t>6/29/2013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D30921-A3A1-4F8E-9145-F3416F4645EF}" type="datetimeFigureOut">
              <a:rPr lang="en-US" smtClean="0"/>
              <a:pPr/>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5B6D4-A618-490B-8C57-B7BED53867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D30921-A3A1-4F8E-9145-F3416F4645EF}" type="datetimeFigureOut">
              <a:rPr lang="en-US" smtClean="0"/>
              <a:pPr/>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445B6D4-A618-490B-8C57-B7BED53867D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D30921-A3A1-4F8E-9145-F3416F4645EF}" type="datetimeFigureOut">
              <a:rPr lang="en-US" smtClean="0"/>
              <a:pPr/>
              <a:t>6/29/2013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45B6D4-A618-490B-8C57-B7BED53867D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salemhealth.org/chec/culture/CW_Micronesia_fina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lideshare.net/mshyland/the-pacific-islands-physical-geography203" TargetMode="External"/><Relationship Id="rId5" Type="http://schemas.openxmlformats.org/officeDocument/2006/relationships/hyperlink" Target="http://www.slideshare.net/DoodeyPoodey/pacific-islands-ppt" TargetMode="External"/><Relationship Id="rId4" Type="http://schemas.openxmlformats.org/officeDocument/2006/relationships/hyperlink" Target="http://oki-park.jp/kaiyo/en/guide/index.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metapress.com.libaccess.sjlibrary.org/content/j482878555087346/fulltext.pdf" TargetMode="External"/><Relationship Id="rId3" Type="http://schemas.openxmlformats.org/officeDocument/2006/relationships/hyperlink" Target="http://www.pacificnewscenter.com/images/pdf/guamdpsf.pdf" TargetMode="External"/><Relationship Id="rId7" Type="http://schemas.openxmlformats.org/officeDocument/2006/relationships/hyperlink" Target="http://www.micsem.org/pubs/counselor/pdf/mc56.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eb.ebscohost.com.libaccess.sjlibrary.org/ehost/pdfviewer/pdfviewer?sid=7c3ee0ad-56cd-43a8-89e4-382264984789@sessionmgr114&amp;vid=2&amp;hid=121" TargetMode="External"/><Relationship Id="rId11" Type="http://schemas.openxmlformats.org/officeDocument/2006/relationships/hyperlink" Target="http://bsp.guam.gov/1980_Guam_Pop_and_Housing_Census.pdf" TargetMode="External"/><Relationship Id="rId5" Type="http://schemas.openxmlformats.org/officeDocument/2006/relationships/hyperlink" Target="http://www.spc.int/prism/country/gu/stats/publications/Guam%20Profile%201990-2000%20Comparison.pdf" TargetMode="External"/><Relationship Id="rId10" Type="http://schemas.openxmlformats.org/officeDocument/2006/relationships/hyperlink" Target="http://factfinder2.census.gov/faces/tableservices/jsf/pages/productview.xhtml?pid=DEC_10_DPGU_GUDP2&amp;prodType=table" TargetMode="External"/><Relationship Id="rId4" Type="http://schemas.openxmlformats.org/officeDocument/2006/relationships/hyperlink" Target="http://web.ebscohost.com.libaccess.sjlibrary.org/ehost/pdfviewer/pdfviewer?sid=33f27b58-e80d-487e-a9b9-97f56560df3f@sessionmgr115&amp;vid=2&amp;hid=121" TargetMode="External"/><Relationship Id="rId9" Type="http://schemas.openxmlformats.org/officeDocument/2006/relationships/hyperlink" Target="http://oxforddictionaries.com/definition/english/cultur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visit-micronesia.fm/state/y_photo.html" TargetMode="External"/><Relationship Id="rId13" Type="http://schemas.openxmlformats.org/officeDocument/2006/relationships/hyperlink" Target="http://www.visit-palau.com/aboutpalau/culture.html" TargetMode="External"/><Relationship Id="rId18" Type="http://schemas.openxmlformats.org/officeDocument/2006/relationships/hyperlink" Target="http://en.wikipedia.org/wiki/File:Flag_of_Guam.svg" TargetMode="External"/><Relationship Id="rId3" Type="http://schemas.openxmlformats.org/officeDocument/2006/relationships/hyperlink" Target="http://geography.about.com/od/specificplacesofinterest/a/oceania.htm" TargetMode="External"/><Relationship Id="rId21" Type="http://schemas.openxmlformats.org/officeDocument/2006/relationships/hyperlink" Target="http://en.wikipedia.org/wiki/File:Flag_of_Pohnpei.svg" TargetMode="External"/><Relationship Id="rId7" Type="http://schemas.openxmlformats.org/officeDocument/2006/relationships/hyperlink" Target="http://www.visit-micronesia.fm/state/p_photo.html" TargetMode="External"/><Relationship Id="rId12" Type="http://schemas.openxmlformats.org/officeDocument/2006/relationships/hyperlink" Target="http://www.visit-palau.com/thingstodo/search/search_results_dsp.cfm?CFID=2664211&amp;CFTOKEN=62851250" TargetMode="External"/><Relationship Id="rId17" Type="http://schemas.openxmlformats.org/officeDocument/2006/relationships/hyperlink" Target="http://en.wikipedia.org/wiki/File:Flag_of_Chuuk.svg" TargetMode="External"/><Relationship Id="rId25" Type="http://schemas.openxmlformats.org/officeDocument/2006/relationships/hyperlink" Target="http://en.wikipedia.org/wiki/File:Flag_of_Yap.svg" TargetMode="External"/><Relationship Id="rId2" Type="http://schemas.openxmlformats.org/officeDocument/2006/relationships/notesSlide" Target="../notesSlides/notesSlide19.xml"/><Relationship Id="rId16" Type="http://schemas.openxmlformats.org/officeDocument/2006/relationships/hyperlink" Target="http://upielementaryschool.weebly.com/students.html" TargetMode="External"/><Relationship Id="rId20" Type="http://schemas.openxmlformats.org/officeDocument/2006/relationships/hyperlink" Target="http://en.wikipedia.org/wiki/Flag_of_Palau" TargetMode="External"/><Relationship Id="rId1" Type="http://schemas.openxmlformats.org/officeDocument/2006/relationships/slideLayout" Target="../slideLayouts/slideLayout2.xml"/><Relationship Id="rId6" Type="http://schemas.openxmlformats.org/officeDocument/2006/relationships/hyperlink" Target="http://www.visit-micronesia.fm/state/k_photo.html" TargetMode="External"/><Relationship Id="rId11" Type="http://schemas.openxmlformats.org/officeDocument/2006/relationships/hyperlink" Target="http://www.mymarianas.com/default.asp" TargetMode="External"/><Relationship Id="rId24" Type="http://schemas.openxmlformats.org/officeDocument/2006/relationships/hyperlink" Target="http://en.wikipedia.org/wiki/Flag_of_the_Northern_Mariana_Islands" TargetMode="External"/><Relationship Id="rId5" Type="http://schemas.openxmlformats.org/officeDocument/2006/relationships/hyperlink" Target="http://www.visit-micronesia.fm/state/c_photo.html" TargetMode="External"/><Relationship Id="rId15" Type="http://schemas.openxmlformats.org/officeDocument/2006/relationships/hyperlink" Target="http://www.rmiembassyus.org/Nuclear%20Issues.htm" TargetMode="External"/><Relationship Id="rId23" Type="http://schemas.openxmlformats.org/officeDocument/2006/relationships/hyperlink" Target="http://en.wikipedia.org/wiki/File:Flag_of_the_Marshall_Islands.svg" TargetMode="External"/><Relationship Id="rId10" Type="http://schemas.openxmlformats.org/officeDocument/2006/relationships/hyperlink" Target="http://guampedia.com/wwii-japanese-era-gallery/" TargetMode="External"/><Relationship Id="rId19" Type="http://schemas.openxmlformats.org/officeDocument/2006/relationships/hyperlink" Target="http://en.wikipedia.org/wiki/File:Flag_of_Kosrae.svg" TargetMode="External"/><Relationship Id="rId4" Type="http://schemas.openxmlformats.org/officeDocument/2006/relationships/hyperlink" Target="http://www.visit-micronesia.fm/about/index.html" TargetMode="External"/><Relationship Id="rId9" Type="http://schemas.openxmlformats.org/officeDocument/2006/relationships/hyperlink" Target="http://www.geographicguide.com/oceania-map.htm" TargetMode="External"/><Relationship Id="rId14" Type="http://schemas.openxmlformats.org/officeDocument/2006/relationships/hyperlink" Target="http://www.rmiembassyus.org/Culture.htm" TargetMode="External"/><Relationship Id="rId22" Type="http://schemas.openxmlformats.org/officeDocument/2006/relationships/hyperlink" Target="http://en.wikipedia.org/wiki/File:Flag_of_the_Federated_States_of_Micronesia.sv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Cultural Identity &amp; the Micronesian Student</a:t>
            </a:r>
            <a:endParaRPr lang="en-US" dirty="0"/>
          </a:p>
        </p:txBody>
      </p:sp>
      <p:sp>
        <p:nvSpPr>
          <p:cNvPr id="5" name="Subtitle 4"/>
          <p:cNvSpPr>
            <a:spLocks noGrp="1"/>
          </p:cNvSpPr>
          <p:nvPr>
            <p:ph type="subTitle" idx="1"/>
          </p:nvPr>
        </p:nvSpPr>
        <p:spPr/>
        <p:txBody>
          <a:bodyPr/>
          <a:lstStyle/>
          <a:p>
            <a:r>
              <a:rPr lang="en-US" dirty="0" smtClean="0"/>
              <a:t>Femelyne  C. Wesolowski</a:t>
            </a:r>
          </a:p>
          <a:p>
            <a:r>
              <a:rPr lang="en-US" dirty="0" smtClean="0"/>
              <a:t>LIBR 264</a:t>
            </a:r>
          </a:p>
          <a:p>
            <a:r>
              <a:rPr lang="en-US" dirty="0" smtClean="0"/>
              <a:t>June 29, 2013</a:t>
            </a:r>
            <a:endParaRPr lang="en-US" dirty="0"/>
          </a:p>
        </p:txBody>
      </p:sp>
      <p:pic>
        <p:nvPicPr>
          <p:cNvPr id="21" name="~PP1674.WAV">
            <a:hlinkClick r:id="" action="ppaction://media"/>
          </p:cNvPr>
          <p:cNvPicPr>
            <a:picLocks noRot="1" noChangeAspect="1"/>
          </p:cNvPicPr>
          <p:nvPr>
            <a:wavAudioFile r:embed="rId1" name="~PP1674.WAV"/>
          </p:nvPr>
        </p:nvPicPr>
        <p:blipFill>
          <a:blip r:embed="rId4" cstate="print"/>
          <a:stretch>
            <a:fillRect/>
          </a:stretch>
        </p:blipFill>
        <p:spPr>
          <a:xfrm>
            <a:off x="8702675" y="6416675"/>
            <a:ext cx="304800" cy="304800"/>
          </a:xfrm>
          <a:prstGeom prst="rect">
            <a:avLst/>
          </a:prstGeom>
        </p:spPr>
      </p:pic>
    </p:spTree>
  </p:cSld>
  <p:clrMapOvr>
    <a:masterClrMapping/>
  </p:clrMapOvr>
  <p:transition advTm="4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Policy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European discovery and colonialism</a:t>
            </a:r>
          </a:p>
          <a:p>
            <a:r>
              <a:rPr lang="en-US" dirty="0" smtClean="0"/>
              <a:t>American responsibility and dependence</a:t>
            </a:r>
          </a:p>
          <a:p>
            <a:r>
              <a:rPr lang="en-US" dirty="0" smtClean="0"/>
              <a:t>Compact of Free Association and opportunities</a:t>
            </a:r>
          </a:p>
          <a:p>
            <a:pPr lvl="1"/>
            <a:r>
              <a:rPr lang="en-US" dirty="0" smtClean="0"/>
              <a:t>Immigration</a:t>
            </a:r>
          </a:p>
          <a:p>
            <a:pPr lvl="1"/>
            <a:r>
              <a:rPr lang="en-US" dirty="0" smtClean="0"/>
              <a:t>Education</a:t>
            </a:r>
          </a:p>
          <a:p>
            <a:pPr lvl="1"/>
            <a:r>
              <a:rPr lang="en-US" dirty="0" smtClean="0"/>
              <a:t>Job</a:t>
            </a:r>
          </a:p>
          <a:p>
            <a:r>
              <a:rPr lang="en-US" b="1" u="sng" dirty="0" smtClean="0"/>
              <a:t>Micronesian viewpoint</a:t>
            </a:r>
          </a:p>
          <a:p>
            <a:r>
              <a:rPr lang="en-US" i="1" dirty="0" smtClean="0"/>
              <a:t>Limited job opportunities</a:t>
            </a:r>
          </a:p>
          <a:p>
            <a:r>
              <a:rPr lang="en-US" i="1" dirty="0" smtClean="0"/>
              <a:t>Limited basic resources</a:t>
            </a:r>
          </a:p>
          <a:p>
            <a:r>
              <a:rPr lang="en-US" i="1" dirty="0" smtClean="0"/>
              <a:t>Different educational system</a:t>
            </a:r>
          </a:p>
          <a:p>
            <a:r>
              <a:rPr lang="en-US" i="1" dirty="0" smtClean="0"/>
              <a:t>English as language of instruction</a:t>
            </a:r>
          </a:p>
          <a:p>
            <a:r>
              <a:rPr lang="en-US" i="1" dirty="0" smtClean="0"/>
              <a:t>Future expectations and aspirations</a:t>
            </a:r>
          </a:p>
          <a:p>
            <a:endParaRPr lang="en-US" dirty="0" smtClean="0"/>
          </a:p>
        </p:txBody>
      </p:sp>
      <p:pic>
        <p:nvPicPr>
          <p:cNvPr id="6" name="~PP3351.WAV">
            <a:hlinkClick r:id="" action="ppaction://media"/>
          </p:cNvPr>
          <p:cNvPicPr>
            <a:picLocks noRot="1" noChangeAspect="1"/>
          </p:cNvPicPr>
          <p:nvPr>
            <a:wavAudioFile r:embed="rId1" name="~PP3351.WAV"/>
          </p:nvPr>
        </p:nvPicPr>
        <p:blipFill>
          <a:blip r:embed="rId4" cstate="print"/>
          <a:stretch>
            <a:fillRect/>
          </a:stretch>
        </p:blipFill>
        <p:spPr>
          <a:xfrm>
            <a:off x="8702675" y="6416675"/>
            <a:ext cx="304800" cy="304800"/>
          </a:xfrm>
          <a:prstGeom prst="rect">
            <a:avLst/>
          </a:prstGeom>
        </p:spPr>
      </p:pic>
    </p:spTree>
  </p:cSld>
  <p:clrMapOvr>
    <a:masterClrMapping/>
  </p:clrMapOvr>
  <p:transition advTm="17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Guam Demographics</a:t>
            </a:r>
            <a:endParaRPr lang="en-US" dirty="0"/>
          </a:p>
        </p:txBody>
      </p:sp>
      <p:graphicFrame>
        <p:nvGraphicFramePr>
          <p:cNvPr id="23" name="Content Placeholder 22"/>
          <p:cNvGraphicFramePr>
            <a:graphicFrameLocks noGrp="1"/>
          </p:cNvGraphicFramePr>
          <p:nvPr>
            <p:ph idx="1"/>
          </p:nvPr>
        </p:nvGraphicFramePr>
        <p:xfrm>
          <a:off x="457200" y="1935161"/>
          <a:ext cx="8229600" cy="3905600"/>
        </p:xfrm>
        <a:graphic>
          <a:graphicData uri="http://schemas.openxmlformats.org/drawingml/2006/table">
            <a:tbl>
              <a:tblPr firstRow="1" bandRow="1">
                <a:tableStyleId>{5C22544A-7EE6-4342-B048-85BDC9FD1C3A}</a:tableStyleId>
              </a:tblPr>
              <a:tblGrid>
                <a:gridCol w="2057400"/>
                <a:gridCol w="2057400"/>
                <a:gridCol w="2057400"/>
                <a:gridCol w="2057400"/>
              </a:tblGrid>
              <a:tr h="1093438">
                <a:tc>
                  <a:txBody>
                    <a:bodyPr/>
                    <a:lstStyle/>
                    <a:p>
                      <a:r>
                        <a:rPr lang="en-US" sz="2800" dirty="0" smtClean="0"/>
                        <a:t>Decade</a:t>
                      </a:r>
                      <a:endParaRPr lang="en-US" sz="2800" dirty="0"/>
                    </a:p>
                  </a:txBody>
                  <a:tcPr/>
                </a:tc>
                <a:tc>
                  <a:txBody>
                    <a:bodyPr/>
                    <a:lstStyle/>
                    <a:p>
                      <a:r>
                        <a:rPr lang="en-US" sz="2800" dirty="0" smtClean="0"/>
                        <a:t>Total</a:t>
                      </a:r>
                      <a:endParaRPr lang="en-US" sz="2800" dirty="0"/>
                    </a:p>
                  </a:txBody>
                  <a:tcPr/>
                </a:tc>
                <a:tc>
                  <a:txBody>
                    <a:bodyPr/>
                    <a:lstStyle/>
                    <a:p>
                      <a:r>
                        <a:rPr lang="en-US" sz="2800" dirty="0" smtClean="0"/>
                        <a:t>FSM, Palau, Marshalls</a:t>
                      </a:r>
                      <a:endParaRPr lang="en-US" sz="2800" dirty="0"/>
                    </a:p>
                  </a:txBody>
                  <a:tcPr/>
                </a:tc>
                <a:tc>
                  <a:txBody>
                    <a:bodyPr/>
                    <a:lstStyle/>
                    <a:p>
                      <a:r>
                        <a:rPr lang="en-US" sz="2800" dirty="0" smtClean="0"/>
                        <a:t>Northern</a:t>
                      </a:r>
                      <a:r>
                        <a:rPr lang="en-US" sz="2800" baseline="0" dirty="0" smtClean="0"/>
                        <a:t> Marianas</a:t>
                      </a:r>
                      <a:endParaRPr lang="en-US" sz="2800" dirty="0"/>
                    </a:p>
                  </a:txBody>
                  <a:tcPr/>
                </a:tc>
              </a:tr>
              <a:tr h="633500">
                <a:tc>
                  <a:txBody>
                    <a:bodyPr/>
                    <a:lstStyle/>
                    <a:p>
                      <a:r>
                        <a:rPr lang="en-US" sz="2800" dirty="0" smtClean="0"/>
                        <a:t>1980</a:t>
                      </a:r>
                      <a:endParaRPr lang="en-US" sz="2800" dirty="0"/>
                    </a:p>
                  </a:txBody>
                  <a:tcPr/>
                </a:tc>
                <a:tc>
                  <a:txBody>
                    <a:bodyPr/>
                    <a:lstStyle/>
                    <a:p>
                      <a:r>
                        <a:rPr lang="en-US" sz="2800" dirty="0" smtClean="0"/>
                        <a:t>105,979</a:t>
                      </a:r>
                      <a:endParaRPr lang="en-US" sz="2800" dirty="0"/>
                    </a:p>
                  </a:txBody>
                  <a:tcPr/>
                </a:tc>
                <a:tc>
                  <a:txBody>
                    <a:bodyPr/>
                    <a:lstStyle/>
                    <a:p>
                      <a:r>
                        <a:rPr lang="en-US" sz="2800" dirty="0" smtClean="0"/>
                        <a:t>1396</a:t>
                      </a:r>
                      <a:endParaRPr lang="en-US" sz="2800" dirty="0"/>
                    </a:p>
                  </a:txBody>
                  <a:tcPr/>
                </a:tc>
                <a:tc>
                  <a:txBody>
                    <a:bodyPr/>
                    <a:lstStyle/>
                    <a:p>
                      <a:r>
                        <a:rPr lang="en-US" sz="2800" dirty="0" smtClean="0"/>
                        <a:t>2124</a:t>
                      </a:r>
                      <a:endParaRPr lang="en-US" sz="2800" dirty="0"/>
                    </a:p>
                  </a:txBody>
                  <a:tcPr/>
                </a:tc>
              </a:tr>
              <a:tr h="633500">
                <a:tc>
                  <a:txBody>
                    <a:bodyPr/>
                    <a:lstStyle/>
                    <a:p>
                      <a:r>
                        <a:rPr lang="en-US" sz="2800" dirty="0" smtClean="0"/>
                        <a:t>1990</a:t>
                      </a:r>
                      <a:endParaRPr lang="en-US" sz="2800" dirty="0"/>
                    </a:p>
                  </a:txBody>
                  <a:tcPr/>
                </a:tc>
                <a:tc>
                  <a:txBody>
                    <a:bodyPr/>
                    <a:lstStyle/>
                    <a:p>
                      <a:r>
                        <a:rPr lang="en-US" sz="2800" dirty="0" smtClean="0"/>
                        <a:t>133,152</a:t>
                      </a:r>
                      <a:endParaRPr lang="en-US" sz="2800" dirty="0"/>
                    </a:p>
                  </a:txBody>
                  <a:tcPr/>
                </a:tc>
                <a:tc>
                  <a:txBody>
                    <a:bodyPr/>
                    <a:lstStyle/>
                    <a:p>
                      <a:r>
                        <a:rPr lang="en-US" sz="2800" dirty="0" smtClean="0"/>
                        <a:t>4285</a:t>
                      </a:r>
                      <a:endParaRPr lang="en-US" sz="2800" dirty="0"/>
                    </a:p>
                  </a:txBody>
                  <a:tcPr/>
                </a:tc>
                <a:tc>
                  <a:txBody>
                    <a:bodyPr/>
                    <a:lstStyle/>
                    <a:p>
                      <a:r>
                        <a:rPr lang="en-US" sz="2800" dirty="0" smtClean="0"/>
                        <a:t>2020</a:t>
                      </a:r>
                      <a:endParaRPr lang="en-US" sz="2800" dirty="0"/>
                    </a:p>
                  </a:txBody>
                  <a:tcPr/>
                </a:tc>
              </a:tr>
              <a:tr h="633500">
                <a:tc>
                  <a:txBody>
                    <a:bodyPr/>
                    <a:lstStyle/>
                    <a:p>
                      <a:r>
                        <a:rPr lang="en-US" sz="2800" dirty="0" smtClean="0"/>
                        <a:t>2000</a:t>
                      </a:r>
                      <a:endParaRPr lang="en-US" sz="2800" dirty="0"/>
                    </a:p>
                  </a:txBody>
                  <a:tcPr/>
                </a:tc>
                <a:tc>
                  <a:txBody>
                    <a:bodyPr/>
                    <a:lstStyle/>
                    <a:p>
                      <a:r>
                        <a:rPr lang="en-US" sz="2800" dirty="0" smtClean="0"/>
                        <a:t>154,805</a:t>
                      </a:r>
                      <a:endParaRPr lang="en-US" sz="2800" dirty="0"/>
                    </a:p>
                  </a:txBody>
                  <a:tcPr/>
                </a:tc>
                <a:tc>
                  <a:txBody>
                    <a:bodyPr/>
                    <a:lstStyle/>
                    <a:p>
                      <a:r>
                        <a:rPr lang="en-US" sz="2800" dirty="0" smtClean="0"/>
                        <a:t>8743</a:t>
                      </a:r>
                      <a:endParaRPr lang="en-US" sz="2800" dirty="0"/>
                    </a:p>
                  </a:txBody>
                  <a:tcPr/>
                </a:tc>
                <a:tc>
                  <a:txBody>
                    <a:bodyPr/>
                    <a:lstStyle/>
                    <a:p>
                      <a:r>
                        <a:rPr lang="en-US" sz="2800" dirty="0" smtClean="0"/>
                        <a:t>2183</a:t>
                      </a:r>
                      <a:endParaRPr lang="en-US" sz="2800" dirty="0"/>
                    </a:p>
                  </a:txBody>
                  <a:tcPr/>
                </a:tc>
              </a:tr>
              <a:tr h="633500">
                <a:tc>
                  <a:txBody>
                    <a:bodyPr/>
                    <a:lstStyle/>
                    <a:p>
                      <a:r>
                        <a:rPr lang="en-US" sz="2800" dirty="0" smtClean="0"/>
                        <a:t>2010</a:t>
                      </a:r>
                      <a:endParaRPr lang="en-US" sz="2800" dirty="0"/>
                    </a:p>
                  </a:txBody>
                  <a:tcPr/>
                </a:tc>
                <a:tc>
                  <a:txBody>
                    <a:bodyPr/>
                    <a:lstStyle/>
                    <a:p>
                      <a:r>
                        <a:rPr lang="en-US" sz="2800" dirty="0" smtClean="0"/>
                        <a:t>159,358</a:t>
                      </a:r>
                      <a:endParaRPr lang="en-US" sz="2800" dirty="0"/>
                    </a:p>
                  </a:txBody>
                  <a:tcPr/>
                </a:tc>
                <a:tc gridSpan="2">
                  <a:txBody>
                    <a:bodyPr/>
                    <a:lstStyle/>
                    <a:p>
                      <a:r>
                        <a:rPr lang="en-US" sz="2800" dirty="0" smtClean="0"/>
                        <a:t>18,979</a:t>
                      </a:r>
                      <a:endParaRPr lang="en-US" sz="2800" dirty="0"/>
                    </a:p>
                  </a:txBody>
                  <a:tcPr/>
                </a:tc>
                <a:tc hMerge="1">
                  <a:txBody>
                    <a:bodyPr/>
                    <a:lstStyle/>
                    <a:p>
                      <a:endParaRPr lang="en-US" dirty="0"/>
                    </a:p>
                  </a:txBody>
                  <a:tcPr/>
                </a:tc>
              </a:tr>
            </a:tbl>
          </a:graphicData>
        </a:graphic>
      </p:graphicFrame>
      <p:pic>
        <p:nvPicPr>
          <p:cNvPr id="6" name="~PP390.WAV">
            <a:hlinkClick r:id="" action="ppaction://media"/>
          </p:cNvPr>
          <p:cNvPicPr>
            <a:picLocks noRot="1" noChangeAspect="1"/>
          </p:cNvPicPr>
          <p:nvPr>
            <a:wavAudioFile r:embed="rId1" name="~PP390.WAV"/>
          </p:nvPr>
        </p:nvPicPr>
        <p:blipFill>
          <a:blip r:embed="rId4" cstate="print"/>
          <a:stretch>
            <a:fillRect/>
          </a:stretch>
        </p:blipFill>
        <p:spPr>
          <a:xfrm>
            <a:off x="8702675" y="6416675"/>
            <a:ext cx="304800" cy="304800"/>
          </a:xfrm>
          <a:prstGeom prst="rect">
            <a:avLst/>
          </a:prstGeom>
        </p:spPr>
      </p:pic>
      <p:sp>
        <p:nvSpPr>
          <p:cNvPr id="7" name="Left Arrow 6"/>
          <p:cNvSpPr/>
          <p:nvPr/>
        </p:nvSpPr>
        <p:spPr>
          <a:xfrm rot="1675695">
            <a:off x="5748818" y="5778588"/>
            <a:ext cx="136820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6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Demographics</a:t>
            </a:r>
            <a:endParaRPr lang="en-US" dirty="0"/>
          </a:p>
        </p:txBody>
      </p:sp>
      <p:pic>
        <p:nvPicPr>
          <p:cNvPr id="5122" name="Picture 2"/>
          <p:cNvPicPr>
            <a:picLocks noChangeAspect="1" noChangeArrowheads="1"/>
          </p:cNvPicPr>
          <p:nvPr/>
        </p:nvPicPr>
        <p:blipFill>
          <a:blip r:embed="rId4" cstate="print"/>
          <a:srcRect/>
          <a:stretch>
            <a:fillRect/>
          </a:stretch>
        </p:blipFill>
        <p:spPr bwMode="auto">
          <a:xfrm>
            <a:off x="457199" y="1905000"/>
            <a:ext cx="8453773" cy="4638675"/>
          </a:xfrm>
          <a:prstGeom prst="rect">
            <a:avLst/>
          </a:prstGeom>
          <a:noFill/>
          <a:ln w="9525">
            <a:noFill/>
            <a:miter lim="800000"/>
            <a:headEnd/>
            <a:tailEnd/>
          </a:ln>
        </p:spPr>
      </p:pic>
      <p:pic>
        <p:nvPicPr>
          <p:cNvPr id="6" name="~PP4082.WAV">
            <a:hlinkClick r:id="" action="ppaction://media"/>
          </p:cNvPr>
          <p:cNvPicPr>
            <a:picLocks noRot="1" noChangeAspect="1"/>
          </p:cNvPicPr>
          <p:nvPr>
            <a:wavAudioFile r:embed="rId1" name="~PP4082.WAV"/>
          </p:nvPr>
        </p:nvPicPr>
        <p:blipFill>
          <a:blip r:embed="rId5" cstate="print"/>
          <a:stretch>
            <a:fillRect/>
          </a:stretch>
        </p:blipFill>
        <p:spPr>
          <a:xfrm>
            <a:off x="8702675" y="6416675"/>
            <a:ext cx="304800" cy="304800"/>
          </a:xfrm>
          <a:prstGeom prst="rect">
            <a:avLst/>
          </a:prstGeom>
        </p:spPr>
      </p:pic>
      <p:sp>
        <p:nvSpPr>
          <p:cNvPr id="7" name="Right Arrow 6"/>
          <p:cNvSpPr/>
          <p:nvPr/>
        </p:nvSpPr>
        <p:spPr>
          <a:xfrm flipV="1">
            <a:off x="2895600" y="4800600"/>
            <a:ext cx="9784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V="1">
            <a:off x="2895600" y="5257800"/>
            <a:ext cx="9784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76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Co-ethnic Community</a:t>
            </a:r>
            <a:endParaRPr lang="en-US" dirty="0"/>
          </a:p>
        </p:txBody>
      </p:sp>
      <p:pic>
        <p:nvPicPr>
          <p:cNvPr id="35842" name="Picture 2"/>
          <p:cNvPicPr>
            <a:picLocks noChangeAspect="1" noChangeArrowheads="1"/>
          </p:cNvPicPr>
          <p:nvPr/>
        </p:nvPicPr>
        <p:blipFill>
          <a:blip r:embed="rId4" cstate="print"/>
          <a:srcRect/>
          <a:stretch>
            <a:fillRect/>
          </a:stretch>
        </p:blipFill>
        <p:spPr bwMode="auto">
          <a:xfrm>
            <a:off x="457200" y="1981200"/>
            <a:ext cx="3381375" cy="1857375"/>
          </a:xfrm>
          <a:prstGeom prst="rect">
            <a:avLst/>
          </a:prstGeom>
          <a:noFill/>
          <a:ln w="9525">
            <a:noFill/>
            <a:miter lim="800000"/>
            <a:headEnd/>
            <a:tailEnd/>
          </a:ln>
        </p:spPr>
      </p:pic>
      <p:pic>
        <p:nvPicPr>
          <p:cNvPr id="35843" name="Picture 3"/>
          <p:cNvPicPr>
            <a:picLocks noChangeAspect="1" noChangeArrowheads="1"/>
          </p:cNvPicPr>
          <p:nvPr/>
        </p:nvPicPr>
        <p:blipFill>
          <a:blip r:embed="rId5" cstate="print"/>
          <a:srcRect/>
          <a:stretch>
            <a:fillRect/>
          </a:stretch>
        </p:blipFill>
        <p:spPr bwMode="auto">
          <a:xfrm>
            <a:off x="6172200" y="2133600"/>
            <a:ext cx="2425761" cy="3124200"/>
          </a:xfrm>
          <a:prstGeom prst="rect">
            <a:avLst/>
          </a:prstGeom>
          <a:noFill/>
          <a:ln w="9525">
            <a:noFill/>
            <a:miter lim="800000"/>
            <a:headEnd/>
            <a:tailEnd/>
          </a:ln>
        </p:spPr>
      </p:pic>
      <p:pic>
        <p:nvPicPr>
          <p:cNvPr id="35844" name="Picture 4"/>
          <p:cNvPicPr>
            <a:picLocks noChangeAspect="1" noChangeArrowheads="1"/>
          </p:cNvPicPr>
          <p:nvPr/>
        </p:nvPicPr>
        <p:blipFill>
          <a:blip r:embed="rId6" cstate="print"/>
          <a:srcRect/>
          <a:stretch>
            <a:fillRect/>
          </a:stretch>
        </p:blipFill>
        <p:spPr bwMode="auto">
          <a:xfrm>
            <a:off x="3886200" y="3352800"/>
            <a:ext cx="2271713" cy="2792450"/>
          </a:xfrm>
          <a:prstGeom prst="rect">
            <a:avLst/>
          </a:prstGeom>
          <a:noFill/>
          <a:ln w="9525">
            <a:noFill/>
            <a:miter lim="800000"/>
            <a:headEnd/>
            <a:tailEnd/>
          </a:ln>
        </p:spPr>
      </p:pic>
      <p:pic>
        <p:nvPicPr>
          <p:cNvPr id="9" name="~PP3596.WAV">
            <a:hlinkClick r:id="" action="ppaction://media"/>
          </p:cNvPr>
          <p:cNvPicPr>
            <a:picLocks noRot="1" noChangeAspect="1"/>
          </p:cNvPicPr>
          <p:nvPr>
            <a:wavAudioFile r:embed="rId1" name="~PP3596.WAV"/>
          </p:nvPr>
        </p:nvPicPr>
        <p:blipFill>
          <a:blip r:embed="rId7" cstate="print"/>
          <a:stretch>
            <a:fillRect/>
          </a:stretch>
        </p:blipFill>
        <p:spPr>
          <a:xfrm>
            <a:off x="8702675" y="6416675"/>
            <a:ext cx="304800" cy="304800"/>
          </a:xfrm>
          <a:prstGeom prst="rect">
            <a:avLst/>
          </a:prstGeom>
        </p:spPr>
      </p:pic>
      <p:pic>
        <p:nvPicPr>
          <p:cNvPr id="10" name="Picture 6"/>
          <p:cNvPicPr>
            <a:picLocks noChangeAspect="1" noChangeArrowheads="1"/>
          </p:cNvPicPr>
          <p:nvPr/>
        </p:nvPicPr>
        <p:blipFill>
          <a:blip r:embed="rId8" cstate="print"/>
          <a:srcRect/>
          <a:stretch>
            <a:fillRect/>
          </a:stretch>
        </p:blipFill>
        <p:spPr bwMode="auto">
          <a:xfrm>
            <a:off x="838200" y="4114800"/>
            <a:ext cx="2209800" cy="2195068"/>
          </a:xfrm>
          <a:prstGeom prst="rect">
            <a:avLst/>
          </a:prstGeom>
          <a:noFill/>
          <a:ln w="9525">
            <a:noFill/>
            <a:miter lim="800000"/>
            <a:headEnd/>
            <a:tailEnd/>
          </a:ln>
        </p:spPr>
      </p:pic>
    </p:spTree>
  </p:cSld>
  <p:clrMapOvr>
    <a:masterClrMapping/>
  </p:clrMapOvr>
  <p:transition advTm="38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Identity</a:t>
            </a:r>
            <a:endParaRPr lang="en-US" dirty="0"/>
          </a:p>
        </p:txBody>
      </p:sp>
      <p:sp>
        <p:nvSpPr>
          <p:cNvPr id="3" name="Content Placeholder 2"/>
          <p:cNvSpPr>
            <a:spLocks noGrp="1"/>
          </p:cNvSpPr>
          <p:nvPr>
            <p:ph idx="1"/>
          </p:nvPr>
        </p:nvSpPr>
        <p:spPr/>
        <p:txBody>
          <a:bodyPr>
            <a:normAutofit/>
          </a:bodyPr>
          <a:lstStyle/>
          <a:p>
            <a:r>
              <a:rPr lang="en-US" sz="2800" dirty="0" smtClean="0"/>
              <a:t>Formed within the family</a:t>
            </a:r>
          </a:p>
          <a:p>
            <a:r>
              <a:rPr lang="en-US" sz="2800" dirty="0" smtClean="0"/>
              <a:t>Shaped by the environment</a:t>
            </a:r>
          </a:p>
          <a:p>
            <a:pPr lvl="1"/>
            <a:r>
              <a:rPr lang="en-US" dirty="0" smtClean="0"/>
              <a:t> church, neighborhood, school, media</a:t>
            </a:r>
          </a:p>
          <a:p>
            <a:r>
              <a:rPr lang="en-US" sz="2800" dirty="0" smtClean="0"/>
              <a:t>Influenced by dominant culture</a:t>
            </a:r>
          </a:p>
          <a:p>
            <a:r>
              <a:rPr lang="en-US" sz="2800" dirty="0" smtClean="0"/>
              <a:t>Reflected by a positive or negative self-identity</a:t>
            </a:r>
          </a:p>
        </p:txBody>
      </p:sp>
      <p:pic>
        <p:nvPicPr>
          <p:cNvPr id="1029" name="Picture 5"/>
          <p:cNvPicPr>
            <a:picLocks noChangeAspect="1" noChangeArrowheads="1"/>
          </p:cNvPicPr>
          <p:nvPr/>
        </p:nvPicPr>
        <p:blipFill>
          <a:blip r:embed="rId4" cstate="print"/>
          <a:srcRect/>
          <a:stretch>
            <a:fillRect/>
          </a:stretch>
        </p:blipFill>
        <p:spPr bwMode="auto">
          <a:xfrm>
            <a:off x="685800" y="4495800"/>
            <a:ext cx="4344497" cy="190500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5486400" y="990600"/>
            <a:ext cx="3442855" cy="1893570"/>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5334000" y="4495800"/>
            <a:ext cx="3298190" cy="1933792"/>
          </a:xfrm>
          <a:prstGeom prst="rect">
            <a:avLst/>
          </a:prstGeom>
          <a:noFill/>
          <a:ln w="9525">
            <a:noFill/>
            <a:miter lim="800000"/>
            <a:headEnd/>
            <a:tailEnd/>
          </a:ln>
        </p:spPr>
      </p:pic>
      <p:pic>
        <p:nvPicPr>
          <p:cNvPr id="16" name="~PP2496.WAV">
            <a:hlinkClick r:id="" action="ppaction://media"/>
          </p:cNvPr>
          <p:cNvPicPr>
            <a:picLocks noRot="1" noChangeAspect="1"/>
          </p:cNvPicPr>
          <p:nvPr>
            <a:wavAudioFile r:embed="rId1" name="~PP2496.WAV"/>
          </p:nvPr>
        </p:nvPicPr>
        <p:blipFill>
          <a:blip r:embed="rId7" cstate="print"/>
          <a:stretch>
            <a:fillRect/>
          </a:stretch>
        </p:blipFill>
        <p:spPr>
          <a:xfrm>
            <a:off x="8702675" y="6416675"/>
            <a:ext cx="304800" cy="304800"/>
          </a:xfrm>
          <a:prstGeom prst="rect">
            <a:avLst/>
          </a:prstGeom>
        </p:spPr>
      </p:pic>
    </p:spTree>
  </p:cSld>
  <p:clrMapOvr>
    <a:masterClrMapping/>
  </p:clrMapOvr>
  <p:transition advTm="24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Schools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Recognize the cultural background of Micronesian youth (</a:t>
            </a:r>
            <a:r>
              <a:rPr lang="en-US" sz="2800" dirty="0" err="1" smtClean="0"/>
              <a:t>Portes</a:t>
            </a:r>
            <a:r>
              <a:rPr lang="en-US" sz="2800" dirty="0" smtClean="0"/>
              <a:t> &amp; Rivas, 2011; Kawakami, 2003)</a:t>
            </a:r>
          </a:p>
          <a:p>
            <a:r>
              <a:rPr lang="en-US" sz="2800" dirty="0" smtClean="0"/>
              <a:t>Bridge what students know to what they don’t know</a:t>
            </a:r>
            <a:endParaRPr lang="en-US" sz="2800" i="1" dirty="0" smtClean="0"/>
          </a:p>
          <a:p>
            <a:r>
              <a:rPr lang="en-US" sz="2800" dirty="0" smtClean="0"/>
              <a:t>Make greater effort to provide resources and opportunities to parents about educational expectations and possibilities for their children (</a:t>
            </a:r>
            <a:r>
              <a:rPr lang="en-US" sz="2800" dirty="0" err="1" smtClean="0"/>
              <a:t>Portes</a:t>
            </a:r>
            <a:r>
              <a:rPr lang="en-US" sz="2800" dirty="0" smtClean="0"/>
              <a:t> &amp; </a:t>
            </a:r>
            <a:r>
              <a:rPr lang="en-US" sz="2800" dirty="0" err="1" smtClean="0"/>
              <a:t>Hao</a:t>
            </a:r>
            <a:r>
              <a:rPr lang="en-US" sz="2800" dirty="0" smtClean="0"/>
              <a:t>, 2004)</a:t>
            </a:r>
          </a:p>
          <a:p>
            <a:r>
              <a:rPr lang="en-US" sz="2800" dirty="0" smtClean="0"/>
              <a:t>Teach all students about Micronesia as well as other cultural groups (Kawakami, 2003)</a:t>
            </a:r>
          </a:p>
          <a:p>
            <a:pPr>
              <a:buNone/>
            </a:pPr>
            <a:endParaRPr lang="en-US" dirty="0"/>
          </a:p>
        </p:txBody>
      </p:sp>
      <p:pic>
        <p:nvPicPr>
          <p:cNvPr id="9" name="~PP4.WAV">
            <a:hlinkClick r:id="" action="ppaction://media"/>
          </p:cNvPr>
          <p:cNvPicPr>
            <a:picLocks noRot="1" noChangeAspect="1"/>
          </p:cNvPicPr>
          <p:nvPr>
            <a:wavAudioFile r:embed="rId1" name="~PP4.WAV"/>
          </p:nvPr>
        </p:nvPicPr>
        <p:blipFill>
          <a:blip r:embed="rId4" cstate="print"/>
          <a:stretch>
            <a:fillRect/>
          </a:stretch>
        </p:blipFill>
        <p:spPr>
          <a:xfrm>
            <a:off x="8702675" y="6416675"/>
            <a:ext cx="304800" cy="304800"/>
          </a:xfrm>
          <a:prstGeom prst="rect">
            <a:avLst/>
          </a:prstGeom>
        </p:spPr>
      </p:pic>
    </p:spTree>
  </p:cSld>
  <p:clrMapOvr>
    <a:masterClrMapping/>
  </p:clrMapOvr>
  <p:transition advTm="34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1143000"/>
            <a:ext cx="8153400" cy="1143000"/>
          </a:xfrm>
          <a:prstGeom prst="rect">
            <a:avLst/>
          </a:prstGeom>
        </p:spPr>
        <p:txBody>
          <a:bodyPr/>
          <a:lstStyle/>
          <a:p>
            <a:pPr algn="ctr" fontAlgn="auto">
              <a:spcBef>
                <a:spcPts val="0"/>
              </a:spcBef>
              <a:spcAft>
                <a:spcPts val="0"/>
              </a:spcAft>
              <a:defRPr/>
            </a:pPr>
            <a:r>
              <a:rPr lang="en-US" sz="4000" i="1" dirty="0">
                <a:solidFill>
                  <a:schemeClr val="tx2"/>
                </a:solidFill>
                <a:latin typeface="+mj-lt"/>
                <a:ea typeface="+mj-ea"/>
                <a:cs typeface="+mj-cs"/>
              </a:rPr>
              <a:t> </a:t>
            </a:r>
            <a:r>
              <a:rPr lang="en-US" sz="4000" b="1" i="1" dirty="0" err="1">
                <a:solidFill>
                  <a:schemeClr val="tx2"/>
                </a:solidFill>
                <a:latin typeface="+mj-lt"/>
                <a:ea typeface="+mj-ea"/>
                <a:cs typeface="+mj-cs"/>
              </a:rPr>
              <a:t>Dangkulo</a:t>
            </a:r>
            <a:r>
              <a:rPr lang="en-US" sz="4000" b="1" i="1" dirty="0">
                <a:solidFill>
                  <a:schemeClr val="tx2"/>
                </a:solidFill>
                <a:latin typeface="+mj-lt"/>
                <a:ea typeface="+mj-ea"/>
                <a:cs typeface="+mj-cs"/>
              </a:rPr>
              <a:t> Na Si </a:t>
            </a:r>
            <a:r>
              <a:rPr lang="en-US" sz="4000" b="1" i="1" dirty="0" err="1">
                <a:solidFill>
                  <a:schemeClr val="tx2"/>
                </a:solidFill>
                <a:latin typeface="+mj-lt"/>
                <a:ea typeface="+mj-ea"/>
                <a:cs typeface="+mj-cs"/>
              </a:rPr>
              <a:t>Yu’os</a:t>
            </a:r>
            <a:r>
              <a:rPr lang="en-US" sz="4000" b="1" i="1" dirty="0">
                <a:solidFill>
                  <a:schemeClr val="tx2"/>
                </a:solidFill>
                <a:latin typeface="+mj-lt"/>
                <a:ea typeface="+mj-ea"/>
                <a:cs typeface="+mj-cs"/>
              </a:rPr>
              <a:t> </a:t>
            </a:r>
            <a:r>
              <a:rPr lang="en-US" sz="4000" b="1" i="1" dirty="0" err="1">
                <a:solidFill>
                  <a:schemeClr val="tx2"/>
                </a:solidFill>
                <a:latin typeface="+mj-lt"/>
                <a:ea typeface="+mj-ea"/>
                <a:cs typeface="+mj-cs"/>
              </a:rPr>
              <a:t>Ma’ase</a:t>
            </a:r>
            <a:r>
              <a:rPr lang="en-US" sz="4000" b="1" i="1" dirty="0">
                <a:solidFill>
                  <a:schemeClr val="tx2"/>
                </a:solidFill>
                <a:latin typeface="+mj-lt"/>
                <a:ea typeface="+mj-ea"/>
                <a:cs typeface="+mj-cs"/>
              </a:rPr>
              <a:t>’</a:t>
            </a:r>
            <a:r>
              <a:rPr lang="en-US" sz="4000" b="1" dirty="0">
                <a:solidFill>
                  <a:schemeClr val="tx2"/>
                </a:solidFill>
                <a:latin typeface="+mj-lt"/>
                <a:ea typeface="+mj-ea"/>
                <a:cs typeface="+mj-cs"/>
              </a:rPr>
              <a:t/>
            </a:r>
            <a:br>
              <a:rPr lang="en-US" sz="4000" b="1" dirty="0">
                <a:solidFill>
                  <a:schemeClr val="tx2"/>
                </a:solidFill>
                <a:latin typeface="+mj-lt"/>
                <a:ea typeface="+mj-ea"/>
                <a:cs typeface="+mj-cs"/>
              </a:rPr>
            </a:br>
            <a:r>
              <a:rPr lang="en-US" sz="4000" b="1" i="1" dirty="0">
                <a:solidFill>
                  <a:schemeClr val="tx2"/>
                </a:solidFill>
                <a:latin typeface="+mj-lt"/>
                <a:ea typeface="+mj-ea"/>
                <a:cs typeface="+mj-cs"/>
              </a:rPr>
              <a:t> </a:t>
            </a:r>
            <a:r>
              <a:rPr lang="en-US" sz="4000" b="1" i="1" dirty="0" err="1">
                <a:solidFill>
                  <a:schemeClr val="tx2"/>
                </a:solidFill>
                <a:latin typeface="+mj-lt"/>
                <a:ea typeface="+mj-ea"/>
                <a:cs typeface="+mj-cs"/>
              </a:rPr>
              <a:t>Maraming</a:t>
            </a:r>
            <a:r>
              <a:rPr lang="en-US" sz="4000" b="1" i="1" dirty="0">
                <a:solidFill>
                  <a:schemeClr val="tx2"/>
                </a:solidFill>
                <a:latin typeface="+mj-lt"/>
                <a:ea typeface="+mj-ea"/>
                <a:cs typeface="+mj-cs"/>
              </a:rPr>
              <a:t> </a:t>
            </a:r>
            <a:r>
              <a:rPr lang="en-US" sz="4000" b="1" i="1" dirty="0" err="1">
                <a:solidFill>
                  <a:schemeClr val="tx2"/>
                </a:solidFill>
                <a:latin typeface="+mj-lt"/>
                <a:ea typeface="+mj-ea"/>
                <a:cs typeface="+mj-cs"/>
              </a:rPr>
              <a:t>Salamat</a:t>
            </a:r>
            <a:r>
              <a:rPr lang="en-US" sz="4000" b="1" i="1" dirty="0">
                <a:solidFill>
                  <a:schemeClr val="tx2"/>
                </a:solidFill>
                <a:latin typeface="+mj-lt"/>
                <a:ea typeface="+mj-ea"/>
                <a:cs typeface="+mj-cs"/>
              </a:rPr>
              <a:t> Po</a:t>
            </a:r>
            <a:endParaRPr lang="en-US" sz="4000" b="1" dirty="0">
              <a:solidFill>
                <a:schemeClr val="tx2"/>
              </a:solidFill>
              <a:latin typeface="+mj-lt"/>
              <a:ea typeface="+mj-ea"/>
              <a:cs typeface="+mj-cs"/>
            </a:endParaRPr>
          </a:p>
        </p:txBody>
      </p:sp>
      <p:sp>
        <p:nvSpPr>
          <p:cNvPr id="5" name="Content Placeholder 7"/>
          <p:cNvSpPr txBox="1">
            <a:spLocks/>
          </p:cNvSpPr>
          <p:nvPr/>
        </p:nvSpPr>
        <p:spPr>
          <a:xfrm>
            <a:off x="457200" y="2743200"/>
            <a:ext cx="8305800" cy="2590800"/>
          </a:xfrm>
          <a:prstGeom prst="rect">
            <a:avLst/>
          </a:prstGeom>
        </p:spPr>
        <p:txBody>
          <a:bodyPr/>
          <a:lstStyle/>
          <a:p>
            <a:pPr marL="1645920" lvl="3" indent="-274320">
              <a:buClr>
                <a:schemeClr val="accent1"/>
              </a:buClr>
              <a:buSzPct val="85000"/>
              <a:buFont typeface="Wingdings 2"/>
              <a:buChar char=""/>
              <a:defRPr/>
            </a:pPr>
            <a:r>
              <a:rPr lang="en-US" sz="2600" i="1" dirty="0" err="1">
                <a:latin typeface="+mn-lt"/>
                <a:cs typeface="+mn-cs"/>
              </a:rPr>
              <a:t>Ke</a:t>
            </a:r>
            <a:r>
              <a:rPr lang="en-US" sz="2600" i="1" dirty="0">
                <a:latin typeface="+mn-lt"/>
                <a:cs typeface="+mn-cs"/>
              </a:rPr>
              <a:t> </a:t>
            </a:r>
            <a:r>
              <a:rPr lang="en-US" sz="2600" i="1" dirty="0" err="1">
                <a:latin typeface="+mn-lt"/>
                <a:cs typeface="+mn-cs"/>
              </a:rPr>
              <a:t>Kmal</a:t>
            </a:r>
            <a:r>
              <a:rPr lang="en-US" sz="2600" i="1" dirty="0">
                <a:latin typeface="+mn-lt"/>
                <a:cs typeface="+mn-cs"/>
              </a:rPr>
              <a:t> </a:t>
            </a:r>
            <a:r>
              <a:rPr lang="en-US" sz="2600" i="1" dirty="0" err="1">
                <a:latin typeface="+mn-lt"/>
                <a:cs typeface="+mn-cs"/>
              </a:rPr>
              <a:t>Mesulang</a:t>
            </a:r>
            <a:r>
              <a:rPr lang="en-US" sz="2600" i="1" dirty="0">
                <a:latin typeface="+mn-lt"/>
                <a:cs typeface="+mn-cs"/>
              </a:rPr>
              <a:t>	</a:t>
            </a:r>
            <a:r>
              <a:rPr lang="en-US" sz="2600" i="1" dirty="0" smtClean="0">
                <a:latin typeface="+mn-lt"/>
                <a:cs typeface="+mn-cs"/>
              </a:rPr>
              <a:t>	</a:t>
            </a:r>
            <a:r>
              <a:rPr lang="en-US" sz="2600" dirty="0" smtClean="0">
                <a:latin typeface="+mn-lt"/>
                <a:cs typeface="+mn-cs"/>
              </a:rPr>
              <a:t>Palau</a:t>
            </a:r>
            <a:endParaRPr lang="en-US" sz="2600" dirty="0">
              <a:latin typeface="+mn-lt"/>
              <a:cs typeface="+mn-cs"/>
            </a:endParaRPr>
          </a:p>
          <a:p>
            <a:pPr marL="1645920" lvl="3" indent="-274320">
              <a:buClr>
                <a:schemeClr val="accent1"/>
              </a:buClr>
              <a:buSzPct val="85000"/>
              <a:buFont typeface="Wingdings 2"/>
              <a:buChar char=""/>
              <a:defRPr/>
            </a:pPr>
            <a:r>
              <a:rPr lang="en-US" sz="2600" i="1" dirty="0" err="1" smtClean="0">
                <a:latin typeface="+mn-lt"/>
                <a:cs typeface="+mn-cs"/>
              </a:rPr>
              <a:t>Kini</a:t>
            </a:r>
            <a:r>
              <a:rPr lang="en-US" sz="2600" i="1" dirty="0" smtClean="0">
                <a:latin typeface="+mn-lt"/>
                <a:cs typeface="+mn-cs"/>
              </a:rPr>
              <a:t> </a:t>
            </a:r>
            <a:r>
              <a:rPr lang="en-US" sz="2600" i="1" dirty="0">
                <a:latin typeface="+mn-lt"/>
                <a:cs typeface="+mn-cs"/>
              </a:rPr>
              <a:t>So </a:t>
            </a:r>
            <a:r>
              <a:rPr lang="en-US" sz="2600" i="1" dirty="0" err="1">
                <a:latin typeface="+mn-lt"/>
                <a:cs typeface="+mn-cs"/>
              </a:rPr>
              <a:t>Chapur</a:t>
            </a:r>
            <a:r>
              <a:rPr lang="en-US" sz="2600" i="1" dirty="0">
                <a:latin typeface="+mn-lt"/>
                <a:cs typeface="+mn-cs"/>
              </a:rPr>
              <a:t>	</a:t>
            </a:r>
            <a:r>
              <a:rPr lang="en-US" sz="2600" i="1" dirty="0" smtClean="0">
                <a:latin typeface="+mn-lt"/>
                <a:cs typeface="+mn-cs"/>
              </a:rPr>
              <a:t>	</a:t>
            </a:r>
            <a:r>
              <a:rPr lang="en-US" sz="2600" dirty="0" smtClean="0">
                <a:latin typeface="+mn-lt"/>
                <a:cs typeface="+mn-cs"/>
              </a:rPr>
              <a:t>Chuuk</a:t>
            </a:r>
            <a:endParaRPr lang="en-US" sz="2600" dirty="0">
              <a:latin typeface="+mn-lt"/>
              <a:cs typeface="+mn-cs"/>
            </a:endParaRPr>
          </a:p>
          <a:p>
            <a:pPr marL="1645920" lvl="3" indent="-274320">
              <a:buClr>
                <a:schemeClr val="accent1"/>
              </a:buClr>
              <a:buSzPct val="85000"/>
              <a:buFont typeface="Wingdings 2"/>
              <a:buChar char=""/>
              <a:defRPr/>
            </a:pPr>
            <a:r>
              <a:rPr lang="en-US" sz="2600" i="1" dirty="0" err="1" smtClean="0">
                <a:latin typeface="+mn-lt"/>
                <a:cs typeface="+mn-cs"/>
              </a:rPr>
              <a:t>Kulo</a:t>
            </a:r>
            <a:r>
              <a:rPr lang="en-US" sz="2600" i="1" dirty="0" smtClean="0">
                <a:latin typeface="+mn-lt"/>
                <a:cs typeface="+mn-cs"/>
              </a:rPr>
              <a:t> </a:t>
            </a:r>
            <a:r>
              <a:rPr lang="en-US" sz="2600" i="1" dirty="0" err="1">
                <a:latin typeface="+mn-lt"/>
                <a:cs typeface="+mn-cs"/>
              </a:rPr>
              <a:t>Maluhlap</a:t>
            </a:r>
            <a:r>
              <a:rPr lang="en-US" sz="2600" i="1" dirty="0">
                <a:latin typeface="+mn-lt"/>
                <a:cs typeface="+mn-cs"/>
              </a:rPr>
              <a:t>	</a:t>
            </a:r>
            <a:r>
              <a:rPr lang="en-US" sz="2600" i="1" dirty="0" smtClean="0">
                <a:latin typeface="+mn-lt"/>
                <a:cs typeface="+mn-cs"/>
              </a:rPr>
              <a:t>	</a:t>
            </a:r>
            <a:r>
              <a:rPr lang="en-US" sz="2600" dirty="0" smtClean="0">
                <a:latin typeface="+mn-lt"/>
                <a:cs typeface="+mn-cs"/>
              </a:rPr>
              <a:t>Kosrae</a:t>
            </a:r>
            <a:endParaRPr lang="en-US" sz="2600" dirty="0">
              <a:latin typeface="+mn-lt"/>
              <a:cs typeface="+mn-cs"/>
            </a:endParaRPr>
          </a:p>
          <a:p>
            <a:pPr marL="1645920" lvl="3" indent="-274320">
              <a:buClr>
                <a:schemeClr val="accent1"/>
              </a:buClr>
              <a:buSzPct val="85000"/>
              <a:buFont typeface="Wingdings 2"/>
              <a:buChar char=""/>
              <a:defRPr/>
            </a:pPr>
            <a:r>
              <a:rPr lang="en-US" sz="2600" i="1" dirty="0" err="1">
                <a:latin typeface="+mn-lt"/>
                <a:cs typeface="+mn-cs"/>
              </a:rPr>
              <a:t>Kommol</a:t>
            </a:r>
            <a:r>
              <a:rPr lang="en-US" sz="2600" i="1" dirty="0">
                <a:latin typeface="+mn-lt"/>
                <a:cs typeface="+mn-cs"/>
              </a:rPr>
              <a:t> </a:t>
            </a:r>
            <a:r>
              <a:rPr lang="en-US" sz="2600" i="1" dirty="0" err="1">
                <a:latin typeface="+mn-lt"/>
                <a:cs typeface="+mn-cs"/>
              </a:rPr>
              <a:t>tata</a:t>
            </a:r>
            <a:r>
              <a:rPr lang="en-US" sz="2600" i="1" dirty="0">
                <a:latin typeface="+mn-lt"/>
                <a:cs typeface="+mn-cs"/>
              </a:rPr>
              <a:t>		</a:t>
            </a:r>
            <a:r>
              <a:rPr lang="en-US" sz="2600" i="1" dirty="0" smtClean="0">
                <a:latin typeface="+mn-lt"/>
                <a:cs typeface="+mn-cs"/>
              </a:rPr>
              <a:t>	</a:t>
            </a:r>
            <a:r>
              <a:rPr lang="en-US" sz="2600" dirty="0" smtClean="0">
                <a:latin typeface="+mn-lt"/>
                <a:cs typeface="+mn-cs"/>
              </a:rPr>
              <a:t>Marshalls</a:t>
            </a:r>
          </a:p>
          <a:p>
            <a:pPr marL="1644650" lvl="3" indent="-273050" eaLnBrk="0" hangingPunct="0">
              <a:buClr>
                <a:schemeClr val="accent1"/>
              </a:buClr>
              <a:buSzPct val="85000"/>
              <a:buFont typeface="Wingdings 2" pitchFamily="18" charset="2"/>
              <a:buChar char=""/>
              <a:defRPr/>
            </a:pPr>
            <a:r>
              <a:rPr lang="en-US" sz="2600" i="1" dirty="0" err="1" smtClean="0"/>
              <a:t>Kalangen</a:t>
            </a:r>
            <a:r>
              <a:rPr lang="en-US" sz="2600" i="1" dirty="0" smtClean="0"/>
              <a:t> en </a:t>
            </a:r>
            <a:r>
              <a:rPr lang="en-US" sz="2600" i="1" dirty="0" err="1" smtClean="0"/>
              <a:t>Komwi</a:t>
            </a:r>
            <a:r>
              <a:rPr lang="en-US" sz="2600" i="1" dirty="0" smtClean="0"/>
              <a:t>		</a:t>
            </a:r>
            <a:r>
              <a:rPr lang="en-US" sz="2600" dirty="0" smtClean="0"/>
              <a:t>Pohnpei</a:t>
            </a:r>
          </a:p>
          <a:p>
            <a:pPr marL="1644650" lvl="3" indent="-273050" eaLnBrk="0" hangingPunct="0">
              <a:buClr>
                <a:schemeClr val="accent1"/>
              </a:buClr>
              <a:buSzPct val="85000"/>
              <a:buFont typeface="Wingdings 2" pitchFamily="18" charset="2"/>
              <a:buChar char=""/>
              <a:defRPr/>
            </a:pPr>
            <a:r>
              <a:rPr lang="en-US" sz="2600" i="1" dirty="0" err="1" smtClean="0"/>
              <a:t>Kam</a:t>
            </a:r>
            <a:r>
              <a:rPr lang="en-US" sz="2600" i="1" dirty="0" smtClean="0"/>
              <a:t> </a:t>
            </a:r>
            <a:r>
              <a:rPr lang="en-US" sz="2600" i="1" dirty="0" err="1" smtClean="0"/>
              <a:t>Magar</a:t>
            </a:r>
            <a:r>
              <a:rPr lang="en-US" sz="2600" i="1" dirty="0" smtClean="0"/>
              <a:t>			</a:t>
            </a:r>
            <a:r>
              <a:rPr lang="en-US" sz="2600" dirty="0" smtClean="0"/>
              <a:t>Yap</a:t>
            </a:r>
          </a:p>
        </p:txBody>
      </p:sp>
      <p:sp>
        <p:nvSpPr>
          <p:cNvPr id="6" name="Content Placeholder 7"/>
          <p:cNvSpPr txBox="1">
            <a:spLocks/>
          </p:cNvSpPr>
          <p:nvPr/>
        </p:nvSpPr>
        <p:spPr bwMode="auto">
          <a:xfrm>
            <a:off x="4419600" y="1600200"/>
            <a:ext cx="4419600" cy="3124200"/>
          </a:xfrm>
          <a:prstGeom prst="rect">
            <a:avLst/>
          </a:prstGeom>
          <a:noFill/>
          <a:ln w="9525">
            <a:noFill/>
            <a:miter lim="800000"/>
            <a:headEnd/>
            <a:tailEnd/>
          </a:ln>
        </p:spPr>
        <p:txBody>
          <a:bodyPr/>
          <a:lstStyle/>
          <a:p>
            <a:pPr marL="273050" indent="-273050" eaLnBrk="0" hangingPunct="0">
              <a:spcBef>
                <a:spcPts val="0"/>
              </a:spcBef>
              <a:buClr>
                <a:schemeClr val="accent1"/>
              </a:buClr>
              <a:buSzPct val="85000"/>
              <a:buFont typeface="Wingdings 2" pitchFamily="18" charset="2"/>
              <a:buChar char=""/>
              <a:defRPr/>
            </a:pPr>
            <a:endParaRPr lang="en-US" sz="2600" dirty="0">
              <a:latin typeface="+mn-lt"/>
              <a:cs typeface="+mn-cs"/>
            </a:endParaRPr>
          </a:p>
        </p:txBody>
      </p:sp>
      <p:sp>
        <p:nvSpPr>
          <p:cNvPr id="8" name="Title 6"/>
          <p:cNvSpPr txBox="1">
            <a:spLocks/>
          </p:cNvSpPr>
          <p:nvPr/>
        </p:nvSpPr>
        <p:spPr>
          <a:xfrm>
            <a:off x="609600" y="5410200"/>
            <a:ext cx="8153400" cy="1143000"/>
          </a:xfrm>
          <a:prstGeom prst="rect">
            <a:avLst/>
          </a:prstGeom>
        </p:spPr>
        <p:txBody>
          <a:bodyPr/>
          <a:lstStyle/>
          <a:p>
            <a:pPr algn="ctr" fontAlgn="auto">
              <a:spcBef>
                <a:spcPts val="0"/>
              </a:spcBef>
              <a:spcAft>
                <a:spcPts val="0"/>
              </a:spcAft>
              <a:defRPr/>
            </a:pPr>
            <a:r>
              <a:rPr lang="en-US" sz="4000" b="1" i="1" dirty="0" smtClean="0">
                <a:solidFill>
                  <a:schemeClr val="tx2"/>
                </a:solidFill>
                <a:latin typeface="+mj-lt"/>
                <a:ea typeface="+mj-ea"/>
                <a:cs typeface="+mj-cs"/>
              </a:rPr>
              <a:t>Thank you!</a:t>
            </a:r>
            <a:endParaRPr lang="en-US" sz="4000" b="1" dirty="0">
              <a:solidFill>
                <a:schemeClr val="tx2"/>
              </a:solidFill>
              <a:latin typeface="+mj-lt"/>
              <a:ea typeface="+mj-ea"/>
              <a:cs typeface="+mj-cs"/>
            </a:endParaRPr>
          </a:p>
        </p:txBody>
      </p:sp>
      <p:pic>
        <p:nvPicPr>
          <p:cNvPr id="12" name="~PP1274.WAV">
            <a:hlinkClick r:id="" action="ppaction://media"/>
          </p:cNvPr>
          <p:cNvPicPr>
            <a:picLocks noRot="1" noChangeAspect="1"/>
          </p:cNvPicPr>
          <p:nvPr>
            <a:wavAudioFile r:embed="rId1" name="~PP1274.WAV"/>
          </p:nvPr>
        </p:nvPicPr>
        <p:blipFill>
          <a:blip r:embed="rId4" cstate="print"/>
          <a:stretch>
            <a:fillRect/>
          </a:stretch>
        </p:blipFill>
        <p:spPr>
          <a:xfrm>
            <a:off x="8702675" y="6416675"/>
            <a:ext cx="304800" cy="304800"/>
          </a:xfrm>
          <a:prstGeom prst="rect">
            <a:avLst/>
          </a:prstGeom>
        </p:spPr>
      </p:pic>
    </p:spTree>
  </p:cSld>
  <p:clrMapOvr>
    <a:masterClrMapping/>
  </p:clrMapOvr>
  <p:transition advTm="47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Culture Whispers: Understanding Micronesian Culture</a:t>
            </a:r>
          </a:p>
          <a:p>
            <a:r>
              <a:rPr lang="en-US" dirty="0" smtClean="0">
                <a:hlinkClick r:id="rId3"/>
              </a:rPr>
              <a:t>http://www.salemhealth.org/chec/culture/CW_Micronesia_final.pdf</a:t>
            </a:r>
            <a:endParaRPr lang="en-US" dirty="0" smtClean="0"/>
          </a:p>
          <a:p>
            <a:endParaRPr lang="en-US" dirty="0" smtClean="0"/>
          </a:p>
          <a:p>
            <a:r>
              <a:rPr lang="en-US" dirty="0" smtClean="0"/>
              <a:t>Oceanic Culture Museum </a:t>
            </a:r>
          </a:p>
          <a:p>
            <a:r>
              <a:rPr lang="en-US" dirty="0" smtClean="0">
                <a:hlinkClick r:id="rId4"/>
              </a:rPr>
              <a:t>http://oki-park.jp/kaiyo/en/guide/index.html</a:t>
            </a:r>
            <a:endParaRPr lang="en-US" dirty="0" smtClean="0"/>
          </a:p>
          <a:p>
            <a:endParaRPr lang="en-US" dirty="0" smtClean="0"/>
          </a:p>
          <a:p>
            <a:r>
              <a:rPr lang="en-US" dirty="0" smtClean="0"/>
              <a:t>The History &amp; Culture of the Pacific Islands</a:t>
            </a:r>
          </a:p>
          <a:p>
            <a:r>
              <a:rPr lang="en-US" dirty="0" smtClean="0">
                <a:hlinkClick r:id="rId5"/>
              </a:rPr>
              <a:t>http://www.slideshare.net/DoodeyPoodey/pacific-islands-ppt</a:t>
            </a:r>
            <a:endParaRPr lang="en-US" dirty="0" smtClean="0"/>
          </a:p>
          <a:p>
            <a:endParaRPr lang="en-US" dirty="0" smtClean="0"/>
          </a:p>
          <a:p>
            <a:r>
              <a:rPr lang="en-US" dirty="0" smtClean="0"/>
              <a:t>The Pacific Islands: Physical Geography</a:t>
            </a:r>
          </a:p>
          <a:p>
            <a:r>
              <a:rPr lang="en-US" dirty="0" smtClean="0">
                <a:hlinkClick r:id="rId6"/>
              </a:rPr>
              <a:t>http://www.slideshare.net/mshyland/the-pacific-islands-physical-geography203</a:t>
            </a:r>
            <a:endParaRPr lang="en-US" dirty="0" smtClean="0"/>
          </a:p>
          <a:p>
            <a:endParaRPr lang="en-US" dirty="0"/>
          </a:p>
        </p:txBody>
      </p:sp>
    </p:spTree>
  </p:cSld>
  <p:clrMapOvr>
    <a:masterClrMapping/>
  </p:clrMapOvr>
  <p:transition advTm="171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Reference</a:t>
            </a:r>
            <a:endParaRPr lang="en-US" dirty="0"/>
          </a:p>
        </p:txBody>
      </p:sp>
      <p:sp>
        <p:nvSpPr>
          <p:cNvPr id="3" name="Content Placeholder 2"/>
          <p:cNvSpPr>
            <a:spLocks noGrp="1"/>
          </p:cNvSpPr>
          <p:nvPr>
            <p:ph idx="1"/>
          </p:nvPr>
        </p:nvSpPr>
        <p:spPr>
          <a:xfrm>
            <a:off x="457200" y="1676400"/>
            <a:ext cx="8229600" cy="4449763"/>
          </a:xfrm>
        </p:spPr>
        <p:txBody>
          <a:bodyPr>
            <a:normAutofit fontScale="77500" lnSpcReduction="20000"/>
          </a:bodyPr>
          <a:lstStyle/>
          <a:p>
            <a:r>
              <a:rPr lang="en-US" sz="1200" dirty="0" smtClean="0"/>
              <a:t>Bureau of Statistics and Plans. (2012, November). Guam: 2010 census of population and housing: Demographic profile summary file 2010: Comparative of selected characteristics: 2000 and 2010 censuses. Retrieved from </a:t>
            </a:r>
            <a:r>
              <a:rPr lang="en-US" sz="1200" dirty="0" smtClean="0">
                <a:hlinkClick r:id="rId3"/>
              </a:rPr>
              <a:t>http://www.pacificnewscenter.com/images/pdf/guamdpsf.pdf</a:t>
            </a:r>
            <a:endParaRPr lang="en-US" sz="1200" dirty="0" smtClean="0"/>
          </a:p>
          <a:p>
            <a:endParaRPr lang="en-US" sz="1200" dirty="0" smtClean="0"/>
          </a:p>
          <a:p>
            <a:r>
              <a:rPr lang="en-US" sz="1200" dirty="0" smtClean="0"/>
              <a:t>Chen, H-J. (2005). The rationale for critical pedagogy in facilitating cultural identity development. </a:t>
            </a:r>
            <a:r>
              <a:rPr lang="en-US" sz="1200" i="1" dirty="0" smtClean="0"/>
              <a:t>Curriculum &amp; Teaching Dialogue</a:t>
            </a:r>
            <a:r>
              <a:rPr lang="en-US" sz="1200" dirty="0" smtClean="0"/>
              <a:t>, </a:t>
            </a:r>
            <a:r>
              <a:rPr lang="en-US" sz="1200" i="1" dirty="0" smtClean="0"/>
              <a:t>7</a:t>
            </a:r>
            <a:r>
              <a:rPr lang="en-US" sz="1200" dirty="0" smtClean="0"/>
              <a:t>(1/2), 11-22. Retrieved from </a:t>
            </a:r>
            <a:r>
              <a:rPr lang="en-US" sz="1200" dirty="0" smtClean="0">
                <a:hlinkClick r:id="rId4"/>
              </a:rPr>
              <a:t>http://web.ebscohost.com.libaccess.sjlibrary.org/ehost/pdfviewer/pdfviewer?sid=33f27b58-e80d-487e-a9b9-97f56560df3f%40sessionmgr115&amp;vid=2&amp;hid=121</a:t>
            </a:r>
            <a:endParaRPr lang="en-US" sz="1200" dirty="0" smtClean="0"/>
          </a:p>
          <a:p>
            <a:endParaRPr lang="en-US" sz="1200" dirty="0" smtClean="0"/>
          </a:p>
          <a:p>
            <a:r>
              <a:rPr lang="en-US" sz="1200" dirty="0" smtClean="0"/>
              <a:t>Guam Department of Commerce. (2002, February). Profile of general demographic characteristics for Guam: Comparison 1990 and 2000: Island-wide and election district (village) levels. Retrieved from </a:t>
            </a:r>
            <a:r>
              <a:rPr lang="en-US" sz="1200" dirty="0" smtClean="0">
                <a:hlinkClick r:id="rId5"/>
              </a:rPr>
              <a:t>http://www.spc.int/prism/country/gu/stats/publications/Guam%20Profile%201990-2000%20Comparison.pdf</a:t>
            </a:r>
            <a:endParaRPr lang="en-US" sz="1200" dirty="0" smtClean="0"/>
          </a:p>
          <a:p>
            <a:endParaRPr lang="en-US" sz="1200" dirty="0" smtClean="0"/>
          </a:p>
          <a:p>
            <a:r>
              <a:rPr lang="en-US" sz="1200" dirty="0" err="1" smtClean="0"/>
              <a:t>Portes</a:t>
            </a:r>
            <a:r>
              <a:rPr lang="en-US" sz="1200" dirty="0" smtClean="0"/>
              <a:t>, A., &amp; </a:t>
            </a:r>
            <a:r>
              <a:rPr lang="en-US" sz="1200" dirty="0" err="1" smtClean="0"/>
              <a:t>Hao</a:t>
            </a:r>
            <a:r>
              <a:rPr lang="en-US" sz="1200" dirty="0" smtClean="0"/>
              <a:t>, L. (2004, May 14). The schooling of children of immigrants: Contextual effects on the educational attainment of the second generation. </a:t>
            </a:r>
            <a:r>
              <a:rPr lang="en-US" sz="1200" i="1" dirty="0" smtClean="0"/>
              <a:t>Proceedings of  the National Academy of Sciences of the United States of America, 101 (33) 11920-11927. Published ahead of print July 2, 2004, doi:10.1073/pnas.0403418101 </a:t>
            </a:r>
            <a:endParaRPr lang="en-US" sz="1200" dirty="0" smtClean="0"/>
          </a:p>
          <a:p>
            <a:endParaRPr lang="en-US" sz="1200" dirty="0" smtClean="0"/>
          </a:p>
          <a:p>
            <a:r>
              <a:rPr lang="en-US" sz="1200" dirty="0" err="1" smtClean="0"/>
              <a:t>Portes</a:t>
            </a:r>
            <a:r>
              <a:rPr lang="en-US" sz="1200" dirty="0" smtClean="0"/>
              <a:t>, A., &amp; Rivas, A. (2011). The Adaptation of Migrant Children. </a:t>
            </a:r>
            <a:r>
              <a:rPr lang="en-US" sz="1200" i="1" dirty="0" smtClean="0"/>
              <a:t>Future Of Children</a:t>
            </a:r>
            <a:r>
              <a:rPr lang="en-US" sz="1200" dirty="0" smtClean="0"/>
              <a:t>, </a:t>
            </a:r>
            <a:r>
              <a:rPr lang="en-US" sz="1200" i="1" dirty="0" smtClean="0"/>
              <a:t>21</a:t>
            </a:r>
            <a:r>
              <a:rPr lang="en-US" sz="1200" dirty="0" smtClean="0"/>
              <a:t>(1), 219-246. Retrieved from </a:t>
            </a:r>
            <a:r>
              <a:rPr lang="en-US" sz="1200" dirty="0" smtClean="0">
                <a:hlinkClick r:id="rId6"/>
              </a:rPr>
              <a:t>http://web.ebscohost.com.libaccess.sjlibrary.org/ehost/pdfviewer/pdfviewer?sid=7c3ee0ad-56cd-43a8-89e4-382264984789%40sessionmgr114&amp;vid=2&amp;hid=121</a:t>
            </a:r>
            <a:endParaRPr lang="en-US" sz="1200" dirty="0" smtClean="0"/>
          </a:p>
          <a:p>
            <a:endParaRPr lang="en-US" sz="1200" dirty="0" smtClean="0"/>
          </a:p>
          <a:p>
            <a:r>
              <a:rPr lang="en-US" sz="1200" dirty="0" smtClean="0"/>
              <a:t>Hezel, F. X. (2005). Loss of culture: How real is the threat? </a:t>
            </a:r>
            <a:r>
              <a:rPr lang="en-US" sz="1200" i="1" dirty="0" smtClean="0"/>
              <a:t>Micronesian Counselor, 56</a:t>
            </a:r>
            <a:r>
              <a:rPr lang="en-US" sz="1200" dirty="0" smtClean="0"/>
              <a:t>. Retrieved from </a:t>
            </a:r>
            <a:r>
              <a:rPr lang="en-US" sz="1200" dirty="0" smtClean="0">
                <a:hlinkClick r:id="rId7"/>
              </a:rPr>
              <a:t>http://www.micsem.org/pubs/counselor/pdf/mc56.pdf</a:t>
            </a:r>
            <a:endParaRPr lang="en-US" sz="1200" dirty="0" smtClean="0"/>
          </a:p>
          <a:p>
            <a:endParaRPr lang="en-US" sz="1200" dirty="0" smtClean="0"/>
          </a:p>
          <a:p>
            <a:r>
              <a:rPr lang="en-US" sz="1200" dirty="0" smtClean="0"/>
              <a:t>Kawakami, A. (2003). Where </a:t>
            </a:r>
            <a:r>
              <a:rPr lang="en-US" sz="1200" dirty="0" err="1" smtClean="0"/>
              <a:t>i</a:t>
            </a:r>
            <a:r>
              <a:rPr lang="en-US" sz="1200" dirty="0" smtClean="0"/>
              <a:t> live, there are rainbows: Cultural identity and sense of place. </a:t>
            </a:r>
            <a:r>
              <a:rPr lang="en-US" sz="1200" i="1" dirty="0" err="1" smtClean="0"/>
              <a:t>Amerasia</a:t>
            </a:r>
            <a:r>
              <a:rPr lang="en-US" sz="1200" i="1" dirty="0" smtClean="0"/>
              <a:t> Journal</a:t>
            </a:r>
            <a:r>
              <a:rPr lang="en-US" sz="1200" dirty="0" smtClean="0"/>
              <a:t>, </a:t>
            </a:r>
            <a:r>
              <a:rPr lang="en-US" sz="1200" i="1" dirty="0" smtClean="0"/>
              <a:t>29</a:t>
            </a:r>
            <a:r>
              <a:rPr lang="en-US" sz="1200" dirty="0" smtClean="0"/>
              <a:t>(2), 67-79. Retrieved from </a:t>
            </a:r>
            <a:r>
              <a:rPr lang="en-US" sz="1200" dirty="0" smtClean="0">
                <a:hlinkClick r:id="rId8"/>
              </a:rPr>
              <a:t>http://www.metapress.com.libaccess.sjlibrary.org/content/j482878555087346/fulltext.pdf</a:t>
            </a:r>
            <a:endParaRPr lang="en-US" sz="1200" dirty="0" smtClean="0"/>
          </a:p>
          <a:p>
            <a:endParaRPr lang="en-US" sz="1200" dirty="0" smtClean="0"/>
          </a:p>
          <a:p>
            <a:r>
              <a:rPr lang="en-US" sz="1200" dirty="0" smtClean="0"/>
              <a:t>Oxford Dictionary. (n.d.) Culture. Retrieved from </a:t>
            </a:r>
            <a:r>
              <a:rPr lang="en-US" sz="1200" dirty="0" smtClean="0">
                <a:hlinkClick r:id="rId9"/>
              </a:rPr>
              <a:t>http://oxforddictionaries.com/definition/english/culture</a:t>
            </a:r>
            <a:endParaRPr lang="en-US" sz="1200" dirty="0" smtClean="0"/>
          </a:p>
          <a:p>
            <a:endParaRPr lang="en-US" sz="1200" dirty="0" smtClean="0"/>
          </a:p>
          <a:p>
            <a:r>
              <a:rPr lang="en-US" sz="1200" dirty="0" smtClean="0"/>
              <a:t>Sharp, A. W. (2003). Indigenous peoples of the world: The pacific islands. Farmington, MI: Lucent Books.</a:t>
            </a:r>
          </a:p>
          <a:p>
            <a:endParaRPr lang="en-US" sz="1200" dirty="0" smtClean="0"/>
          </a:p>
          <a:p>
            <a:r>
              <a:rPr lang="en-US" sz="1200" dirty="0" smtClean="0"/>
              <a:t>U.S. Census Bureau. (n.d.). Profile of selected social characteristics: 2010: 2010 Guam demographic profile data. Retrieved from </a:t>
            </a:r>
            <a:r>
              <a:rPr lang="en-US" sz="1200" dirty="0" smtClean="0">
                <a:hlinkClick r:id="rId10"/>
              </a:rPr>
              <a:t>http://factfinder2.census.gov/faces/tableservices/jsf/pages/productview.xhtml?pid=DEC_10_DPGU_GUDP2&amp;prodType=table</a:t>
            </a:r>
            <a:endParaRPr lang="en-US" sz="1200" dirty="0" smtClean="0"/>
          </a:p>
          <a:p>
            <a:endParaRPr lang="en-US" sz="1200" dirty="0" smtClean="0"/>
          </a:p>
          <a:p>
            <a:r>
              <a:rPr lang="en-US" sz="1200" dirty="0" smtClean="0"/>
              <a:t>U.S. Department of Commerce. (n.d.) Data and reports: 1980 census of population and housing. Retrieved from </a:t>
            </a:r>
            <a:r>
              <a:rPr lang="en-US" sz="1200" dirty="0" smtClean="0">
                <a:hlinkClick r:id="rId11"/>
              </a:rPr>
              <a:t>http://bsp.guam.gov/1980_Guam_Pop_and_Housing_Census.pdf</a:t>
            </a:r>
            <a:endParaRPr lang="en-US" sz="1200" dirty="0" smtClean="0"/>
          </a:p>
          <a:p>
            <a:endParaRPr lang="en-US" sz="1200" dirty="0" smtClean="0"/>
          </a:p>
        </p:txBody>
      </p:sp>
    </p:spTree>
  </p:cSld>
  <p:clrMapOvr>
    <a:masterClrMapping/>
  </p:clrMapOvr>
  <p:transition advTm="70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Maps &amp; Images</a:t>
            </a:r>
            <a:endParaRPr lang="en-US" dirty="0"/>
          </a:p>
        </p:txBody>
      </p:sp>
      <p:sp>
        <p:nvSpPr>
          <p:cNvPr id="3" name="Content Placeholder 2"/>
          <p:cNvSpPr>
            <a:spLocks noGrp="1"/>
          </p:cNvSpPr>
          <p:nvPr>
            <p:ph idx="1"/>
          </p:nvPr>
        </p:nvSpPr>
        <p:spPr/>
        <p:txBody>
          <a:bodyPr>
            <a:normAutofit/>
          </a:bodyPr>
          <a:lstStyle/>
          <a:p>
            <a:r>
              <a:rPr lang="en-US" sz="900" dirty="0" smtClean="0"/>
              <a:t>About.com. (2013). The geography of </a:t>
            </a:r>
            <a:r>
              <a:rPr lang="en-US" sz="900" dirty="0" err="1" smtClean="0"/>
              <a:t>oceania</a:t>
            </a:r>
            <a:r>
              <a:rPr lang="en-US" sz="900" dirty="0" smtClean="0"/>
              <a:t>. Retrieved from </a:t>
            </a:r>
            <a:r>
              <a:rPr lang="en-US" sz="900" dirty="0" smtClean="0">
                <a:hlinkClick r:id="rId3"/>
              </a:rPr>
              <a:t>http://geography.about.com/od/specificplacesofinterest/a/oceania.htm</a:t>
            </a:r>
            <a:endParaRPr lang="en-US" sz="900" dirty="0" smtClean="0"/>
          </a:p>
          <a:p>
            <a:r>
              <a:rPr lang="en-US" sz="900" dirty="0" smtClean="0"/>
              <a:t>FSM Visitors Board. (2012). History. Retrieved from </a:t>
            </a:r>
            <a:r>
              <a:rPr lang="en-US" sz="900" dirty="0" smtClean="0">
                <a:hlinkClick r:id="rId4"/>
              </a:rPr>
              <a:t>http://www.visit-micronesia.fm/about/index.html#07</a:t>
            </a:r>
            <a:endParaRPr lang="en-US" sz="900" dirty="0" smtClean="0"/>
          </a:p>
          <a:p>
            <a:r>
              <a:rPr lang="en-US" sz="900" dirty="0" smtClean="0"/>
              <a:t>FSM Visitors Board. (2012). FSM states: Welcome to </a:t>
            </a:r>
            <a:r>
              <a:rPr lang="en-US" sz="900" dirty="0" err="1" smtClean="0"/>
              <a:t>chuuk</a:t>
            </a:r>
            <a:r>
              <a:rPr lang="en-US" sz="900" dirty="0" smtClean="0"/>
              <a:t>: Photo gallery. Retrieved from </a:t>
            </a:r>
            <a:r>
              <a:rPr lang="en-US" sz="900" dirty="0" smtClean="0">
                <a:hlinkClick r:id="rId5"/>
              </a:rPr>
              <a:t>http://www.visit-micronesia.fm/state/c_photo.html</a:t>
            </a:r>
            <a:endParaRPr lang="en-US" sz="900" dirty="0" smtClean="0"/>
          </a:p>
          <a:p>
            <a:r>
              <a:rPr lang="en-US" sz="900" dirty="0" smtClean="0"/>
              <a:t>FSM Visitors Board. (2012). FSM states: Welcome to </a:t>
            </a:r>
            <a:r>
              <a:rPr lang="en-US" sz="900" dirty="0" err="1" smtClean="0"/>
              <a:t>kosrae</a:t>
            </a:r>
            <a:r>
              <a:rPr lang="en-US" sz="900" dirty="0" smtClean="0"/>
              <a:t>: Photo gallery. Retrieved from </a:t>
            </a:r>
            <a:r>
              <a:rPr lang="en-US" sz="900" dirty="0" smtClean="0">
                <a:hlinkClick r:id="rId6"/>
              </a:rPr>
              <a:t>http://www.visit-micronesia.fm/state/k_photo.html</a:t>
            </a:r>
            <a:endParaRPr lang="en-US" sz="900" dirty="0" smtClean="0"/>
          </a:p>
          <a:p>
            <a:r>
              <a:rPr lang="en-US" sz="900" dirty="0" smtClean="0"/>
              <a:t>FSM Visitors Board. (2012). FSM states: Welcome to </a:t>
            </a:r>
            <a:r>
              <a:rPr lang="en-US" sz="900" dirty="0" err="1" smtClean="0"/>
              <a:t>pohnpei</a:t>
            </a:r>
            <a:r>
              <a:rPr lang="en-US" sz="900" dirty="0" smtClean="0"/>
              <a:t>: Photo gallery. Retrieved from </a:t>
            </a:r>
            <a:r>
              <a:rPr lang="en-US" sz="900" dirty="0" smtClean="0">
                <a:hlinkClick r:id="rId7"/>
              </a:rPr>
              <a:t>http://www.visit-micronesia.fm/state/p_photo.html</a:t>
            </a:r>
            <a:endParaRPr lang="en-US" sz="900" dirty="0" smtClean="0"/>
          </a:p>
          <a:p>
            <a:r>
              <a:rPr lang="en-US" sz="900" dirty="0" smtClean="0"/>
              <a:t>FSM Visitors Board. (2012). FSM states: Welcome to yap: Photo gallery. Retrieved from </a:t>
            </a:r>
            <a:r>
              <a:rPr lang="en-US" sz="900" dirty="0" smtClean="0">
                <a:hlinkClick r:id="rId8"/>
              </a:rPr>
              <a:t>http://www.visit-micronesia.fm/state/y_photo.html</a:t>
            </a:r>
            <a:endParaRPr lang="en-US" sz="900" dirty="0" smtClean="0"/>
          </a:p>
          <a:p>
            <a:r>
              <a:rPr lang="en-US" sz="900" dirty="0" smtClean="0"/>
              <a:t>Geographic Guide. (n.d.) Map of the pacific ocean islands. Retrieved from </a:t>
            </a:r>
            <a:r>
              <a:rPr lang="en-US" sz="900" dirty="0" smtClean="0">
                <a:hlinkClick r:id="rId9"/>
              </a:rPr>
              <a:t>http://www.geographicguide.com/oceania-map.htm</a:t>
            </a:r>
            <a:endParaRPr lang="en-US" sz="900" dirty="0" smtClean="0"/>
          </a:p>
          <a:p>
            <a:r>
              <a:rPr lang="en-US" sz="900" dirty="0" smtClean="0"/>
              <a:t>Guampedia. (2009). Ancient </a:t>
            </a:r>
            <a:r>
              <a:rPr lang="en-US" sz="900" dirty="0" err="1" smtClean="0"/>
              <a:t>chamorro</a:t>
            </a:r>
            <a:r>
              <a:rPr lang="en-US" sz="900" dirty="0" smtClean="0"/>
              <a:t> era gallery. Retrieved from http://guampedia.com/ancient-guam-era-gallery/ </a:t>
            </a:r>
          </a:p>
          <a:p>
            <a:r>
              <a:rPr lang="en-US" sz="900" dirty="0" smtClean="0"/>
              <a:t>Guampedia. (2009). WWII-</a:t>
            </a:r>
            <a:r>
              <a:rPr lang="en-US" sz="900" dirty="0" err="1" smtClean="0"/>
              <a:t>japanese</a:t>
            </a:r>
            <a:r>
              <a:rPr lang="en-US" sz="900" dirty="0" smtClean="0"/>
              <a:t> era gallery. Retrieved from </a:t>
            </a:r>
            <a:r>
              <a:rPr lang="en-US" sz="900" dirty="0" smtClean="0">
                <a:hlinkClick r:id="rId10"/>
              </a:rPr>
              <a:t>http://guampedia.com/wwii-japanese-era-gallery/</a:t>
            </a:r>
            <a:endParaRPr lang="en-US" sz="900" dirty="0" smtClean="0"/>
          </a:p>
          <a:p>
            <a:r>
              <a:rPr lang="en-US" sz="900" dirty="0" smtClean="0"/>
              <a:t>Marianas Visitors Authority. (n.d.) Home. Retrieved from </a:t>
            </a:r>
            <a:r>
              <a:rPr lang="en-US" sz="900" dirty="0" smtClean="0">
                <a:hlinkClick r:id="rId11"/>
              </a:rPr>
              <a:t>http://www.mymarianas.com/default.asp</a:t>
            </a:r>
            <a:endParaRPr lang="en-US" sz="900" dirty="0" smtClean="0"/>
          </a:p>
          <a:p>
            <a:r>
              <a:rPr lang="en-US" sz="900" dirty="0" smtClean="0"/>
              <a:t>Palau Visitor’s Authority. (2003). Things to do. Retrieved from </a:t>
            </a:r>
            <a:r>
              <a:rPr lang="en-US" sz="900" dirty="0" smtClean="0">
                <a:hlinkClick r:id="rId12"/>
              </a:rPr>
              <a:t>http://www.visit-palau.com/thingstodo/search/search_results_dsp.cfm?CFID=2664211&amp;CFTOKEN=62851250</a:t>
            </a:r>
            <a:endParaRPr lang="en-US" sz="900" dirty="0" smtClean="0"/>
          </a:p>
          <a:p>
            <a:r>
              <a:rPr lang="en-US" sz="900" dirty="0" smtClean="0"/>
              <a:t>Palau Visitor’s Authority. (2003). About </a:t>
            </a:r>
            <a:r>
              <a:rPr lang="en-US" sz="900" dirty="0" err="1" smtClean="0"/>
              <a:t>palau</a:t>
            </a:r>
            <a:r>
              <a:rPr lang="en-US" sz="900" dirty="0" smtClean="0"/>
              <a:t>: Culture. Retrieved from </a:t>
            </a:r>
            <a:r>
              <a:rPr lang="en-US" sz="900" dirty="0" smtClean="0">
                <a:hlinkClick r:id="rId13"/>
              </a:rPr>
              <a:t>http://www.visit-palau.com/aboutpalau/culture.html</a:t>
            </a:r>
            <a:endParaRPr lang="en-US" sz="900" dirty="0" smtClean="0"/>
          </a:p>
          <a:p>
            <a:r>
              <a:rPr lang="en-US" sz="900" dirty="0" smtClean="0"/>
              <a:t>RMI Embassy. (2008). Culture. Retrieved from </a:t>
            </a:r>
            <a:r>
              <a:rPr lang="en-US" sz="900" dirty="0" smtClean="0">
                <a:hlinkClick r:id="rId14"/>
              </a:rPr>
              <a:t>http://www.rmiembassyus.org/Culture.htm</a:t>
            </a:r>
            <a:endParaRPr lang="en-US" sz="900" dirty="0" smtClean="0"/>
          </a:p>
          <a:p>
            <a:r>
              <a:rPr lang="en-US" sz="900" dirty="0" smtClean="0"/>
              <a:t>RMI Embassy. (2008).  Nuclear issues. Retrieved from </a:t>
            </a:r>
            <a:r>
              <a:rPr lang="en-US" sz="900" dirty="0" smtClean="0">
                <a:hlinkClick r:id="rId15"/>
              </a:rPr>
              <a:t>http://www.rmiembassyus.org/Nuclear%20Issues.htm</a:t>
            </a:r>
            <a:endParaRPr lang="en-US" sz="900" dirty="0" smtClean="0"/>
          </a:p>
          <a:p>
            <a:r>
              <a:rPr lang="en-US" sz="900" dirty="0" smtClean="0"/>
              <a:t>Upi Elementary School. (n.d.). Students. </a:t>
            </a:r>
            <a:r>
              <a:rPr lang="en-US" sz="900" dirty="0" smtClean="0"/>
              <a:t>Retrieved from </a:t>
            </a:r>
            <a:r>
              <a:rPr lang="en-US" sz="900" dirty="0" smtClean="0">
                <a:hlinkClick r:id="rId16"/>
              </a:rPr>
              <a:t>http://</a:t>
            </a:r>
            <a:r>
              <a:rPr lang="en-US" sz="900" dirty="0" smtClean="0">
                <a:hlinkClick r:id="rId16"/>
              </a:rPr>
              <a:t>upielementaryschool.weebly.com/students.html</a:t>
            </a:r>
            <a:endParaRPr lang="en-US" sz="900" dirty="0" smtClean="0"/>
          </a:p>
          <a:p>
            <a:r>
              <a:rPr lang="en-US" sz="900" dirty="0" smtClean="0"/>
              <a:t>Wikipedia</a:t>
            </a:r>
            <a:r>
              <a:rPr lang="en-US" sz="900" dirty="0" smtClean="0"/>
              <a:t>. (n.d.) File: Flag of </a:t>
            </a:r>
            <a:r>
              <a:rPr lang="en-US" sz="900" dirty="0" err="1" smtClean="0"/>
              <a:t>chuuk</a:t>
            </a:r>
            <a:r>
              <a:rPr lang="en-US" sz="900" dirty="0" smtClean="0"/>
              <a:t>. Retrieved from </a:t>
            </a:r>
            <a:r>
              <a:rPr lang="en-US" sz="900" dirty="0" smtClean="0">
                <a:hlinkClick r:id="rId17"/>
              </a:rPr>
              <a:t>http://en.wikipedia.org/wiki/File:Flag_of_Chuuk.svg</a:t>
            </a:r>
            <a:endParaRPr lang="en-US" sz="900" dirty="0" smtClean="0"/>
          </a:p>
          <a:p>
            <a:r>
              <a:rPr lang="en-US" sz="900" dirty="0" smtClean="0"/>
              <a:t>Wikipedia. (n.d.) File: Flag of </a:t>
            </a:r>
            <a:r>
              <a:rPr lang="en-US" sz="900" dirty="0" err="1" smtClean="0"/>
              <a:t>guam</a:t>
            </a:r>
            <a:r>
              <a:rPr lang="en-US" sz="900" dirty="0" smtClean="0"/>
              <a:t>. Retrieved from </a:t>
            </a:r>
            <a:r>
              <a:rPr lang="en-US" sz="900" dirty="0" smtClean="0">
                <a:hlinkClick r:id="rId18"/>
              </a:rPr>
              <a:t>http://en.wikipedia.org/wiki/File:Flag_of_Guam.svg</a:t>
            </a:r>
            <a:endParaRPr lang="en-US" sz="900" dirty="0" smtClean="0"/>
          </a:p>
          <a:p>
            <a:r>
              <a:rPr lang="en-US" sz="900" dirty="0" smtClean="0"/>
              <a:t>Wikipedia. (n.d.) File: Flag of </a:t>
            </a:r>
            <a:r>
              <a:rPr lang="en-US" sz="900" dirty="0" err="1" smtClean="0"/>
              <a:t>kosrae</a:t>
            </a:r>
            <a:r>
              <a:rPr lang="en-US" sz="900" dirty="0" smtClean="0"/>
              <a:t>. Retrieved from </a:t>
            </a:r>
            <a:r>
              <a:rPr lang="en-US" sz="900" dirty="0" smtClean="0">
                <a:hlinkClick r:id="rId19"/>
              </a:rPr>
              <a:t>http://en.wikipedia.org/wiki/File:Flag_of_Kosrae.svg</a:t>
            </a:r>
            <a:endParaRPr lang="en-US" sz="900" dirty="0" smtClean="0"/>
          </a:p>
          <a:p>
            <a:r>
              <a:rPr lang="en-US" sz="900" dirty="0" smtClean="0"/>
              <a:t>Wikipedia. (n.d.). File: Flag of </a:t>
            </a:r>
            <a:r>
              <a:rPr lang="en-US" sz="900" dirty="0" err="1" smtClean="0"/>
              <a:t>palau</a:t>
            </a:r>
            <a:r>
              <a:rPr lang="en-US" sz="900" dirty="0" smtClean="0"/>
              <a:t>. Retrieved from </a:t>
            </a:r>
            <a:r>
              <a:rPr lang="en-US" sz="900" dirty="0" smtClean="0">
                <a:hlinkClick r:id="rId20"/>
              </a:rPr>
              <a:t>http://en.wikipedia.org/wiki/Flag_of_Palau</a:t>
            </a:r>
            <a:endParaRPr lang="en-US" sz="900" dirty="0" smtClean="0"/>
          </a:p>
          <a:p>
            <a:r>
              <a:rPr lang="en-US" sz="900" dirty="0" smtClean="0"/>
              <a:t>Wikipedia. (n.d.) File: Flag of Pohnpei. Retrieved from </a:t>
            </a:r>
            <a:r>
              <a:rPr lang="en-US" sz="900" dirty="0" smtClean="0">
                <a:hlinkClick r:id="rId21"/>
              </a:rPr>
              <a:t>http://en.wikipedia.org/wiki/File:Flag_of_Pohnpei.svg</a:t>
            </a:r>
            <a:endParaRPr lang="en-US" sz="900" dirty="0" smtClean="0"/>
          </a:p>
          <a:p>
            <a:r>
              <a:rPr lang="en-US" sz="900" dirty="0" smtClean="0"/>
              <a:t>Wikipedia. (n.d.) File: Flag of the federated states of </a:t>
            </a:r>
            <a:r>
              <a:rPr lang="en-US" sz="900" dirty="0" err="1" smtClean="0"/>
              <a:t>micronesia</a:t>
            </a:r>
            <a:r>
              <a:rPr lang="en-US" sz="900" dirty="0" smtClean="0"/>
              <a:t>. Retrieved from </a:t>
            </a:r>
            <a:r>
              <a:rPr lang="en-US" sz="900" dirty="0" smtClean="0">
                <a:hlinkClick r:id="rId22"/>
              </a:rPr>
              <a:t>http://en.wikipedia.org/wiki/File:Flag_of_the_Federated_States_of_Micronesia.svg</a:t>
            </a:r>
            <a:endParaRPr lang="en-US" sz="900" dirty="0" smtClean="0"/>
          </a:p>
          <a:p>
            <a:r>
              <a:rPr lang="en-US" sz="900" dirty="0" smtClean="0"/>
              <a:t>Wikipedia. (n.d.). File: Flag of the </a:t>
            </a:r>
            <a:r>
              <a:rPr lang="en-US" sz="900" dirty="0" err="1" smtClean="0"/>
              <a:t>marshall</a:t>
            </a:r>
            <a:r>
              <a:rPr lang="en-US" sz="900" dirty="0" smtClean="0"/>
              <a:t> islands. Retrieved from </a:t>
            </a:r>
            <a:r>
              <a:rPr lang="en-US" sz="900" dirty="0" smtClean="0">
                <a:hlinkClick r:id="rId23"/>
              </a:rPr>
              <a:t>http://en.wikipedia.org/wiki/File:Flag_of_the_Marshall_Islands.svg</a:t>
            </a:r>
            <a:endParaRPr lang="en-US" sz="900" dirty="0" smtClean="0"/>
          </a:p>
          <a:p>
            <a:r>
              <a:rPr lang="en-US" sz="900" dirty="0" smtClean="0"/>
              <a:t>Wikipedia. (n.d.) File: Flag of the northern </a:t>
            </a:r>
            <a:r>
              <a:rPr lang="en-US" sz="900" dirty="0" err="1" smtClean="0"/>
              <a:t>mariana</a:t>
            </a:r>
            <a:r>
              <a:rPr lang="en-US" sz="900" dirty="0" smtClean="0"/>
              <a:t> islands. Retrieved from  </a:t>
            </a:r>
            <a:r>
              <a:rPr lang="en-US" sz="900" dirty="0" smtClean="0">
                <a:hlinkClick r:id="rId24"/>
              </a:rPr>
              <a:t>http://en.wikipedia.org/wiki/Flag_of_the_Northern_Mariana_Islands</a:t>
            </a:r>
            <a:endParaRPr lang="en-US" sz="900" dirty="0" smtClean="0"/>
          </a:p>
          <a:p>
            <a:r>
              <a:rPr lang="en-US" sz="900" dirty="0" smtClean="0"/>
              <a:t>Wikipedia. (n.d.) File: Flag of yap. Retrieved from </a:t>
            </a:r>
            <a:r>
              <a:rPr lang="en-US" sz="900" dirty="0" smtClean="0">
                <a:hlinkClick r:id="rId25"/>
              </a:rPr>
              <a:t>http://</a:t>
            </a:r>
            <a:r>
              <a:rPr lang="en-US" sz="900" dirty="0" smtClean="0">
                <a:hlinkClick r:id="rId25"/>
              </a:rPr>
              <a:t>en.wikipedia.org/wiki/File:Flag_of_Yap.svg</a:t>
            </a:r>
            <a:endParaRPr lang="en-US" sz="900" dirty="0" smtClean="0"/>
          </a:p>
        </p:txBody>
      </p:sp>
    </p:spTree>
  </p:cSld>
  <p:clrMapOvr>
    <a:masterClrMapping/>
  </p:clrMapOvr>
  <p:transition advTm="110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dirty="0" smtClean="0"/>
              <a:t>Definition of Culture</a:t>
            </a:r>
          </a:p>
          <a:p>
            <a:r>
              <a:rPr lang="en-US" dirty="0" smtClean="0"/>
              <a:t>Description of Geographic Region of Micronesia</a:t>
            </a:r>
          </a:p>
          <a:p>
            <a:r>
              <a:rPr lang="en-US" dirty="0" smtClean="0"/>
              <a:t>Three Influential Factors on Cultural Identity of Youth</a:t>
            </a:r>
          </a:p>
          <a:p>
            <a:pPr lvl="1"/>
            <a:r>
              <a:rPr lang="en-US" dirty="0" smtClean="0"/>
              <a:t>Based on “The Adaptation of Migrant Children”</a:t>
            </a:r>
          </a:p>
          <a:p>
            <a:pPr lvl="1"/>
            <a:r>
              <a:rPr lang="en-US" dirty="0" smtClean="0"/>
              <a:t>Group Race &amp; Ethnicity</a:t>
            </a:r>
          </a:p>
          <a:p>
            <a:pPr lvl="1"/>
            <a:r>
              <a:rPr lang="en-US" dirty="0" smtClean="0"/>
              <a:t>Government Policy</a:t>
            </a:r>
          </a:p>
          <a:p>
            <a:pPr lvl="1"/>
            <a:r>
              <a:rPr lang="en-US" dirty="0" smtClean="0"/>
              <a:t>Co-ethnic Community</a:t>
            </a:r>
          </a:p>
          <a:p>
            <a:r>
              <a:rPr lang="en-US" dirty="0" smtClean="0"/>
              <a:t>Implications for Guam Public Schools</a:t>
            </a:r>
          </a:p>
        </p:txBody>
      </p:sp>
      <p:pic>
        <p:nvPicPr>
          <p:cNvPr id="16" name="~PP2412.WAV">
            <a:hlinkClick r:id="" action="ppaction://media"/>
          </p:cNvPr>
          <p:cNvPicPr>
            <a:picLocks noRot="1" noChangeAspect="1"/>
          </p:cNvPicPr>
          <p:nvPr>
            <a:wavAudioFile r:embed="rId1" name="~PP241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Oceania: Marianas &amp; Micronesia</a:t>
            </a:r>
            <a:endParaRPr lang="en-US" dirty="0"/>
          </a:p>
        </p:txBody>
      </p:sp>
      <p:pic>
        <p:nvPicPr>
          <p:cNvPr id="2050" name="Picture 2"/>
          <p:cNvPicPr>
            <a:picLocks noChangeAspect="1" noChangeArrowheads="1"/>
          </p:cNvPicPr>
          <p:nvPr/>
        </p:nvPicPr>
        <p:blipFill>
          <a:blip r:embed="rId5" cstate="print"/>
          <a:srcRect/>
          <a:stretch>
            <a:fillRect/>
          </a:stretch>
        </p:blipFill>
        <p:spPr bwMode="auto">
          <a:xfrm>
            <a:off x="457200" y="2133600"/>
            <a:ext cx="5754624" cy="36576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381001" y="2133600"/>
            <a:ext cx="8489203" cy="4191000"/>
          </a:xfrm>
          <a:prstGeom prst="rect">
            <a:avLst/>
          </a:prstGeom>
          <a:noFill/>
          <a:ln w="9525">
            <a:noFill/>
            <a:miter lim="800000"/>
            <a:headEnd/>
            <a:tailEnd/>
          </a:ln>
        </p:spPr>
      </p:pic>
      <p:sp>
        <p:nvSpPr>
          <p:cNvPr id="15" name="Left Arrow 14"/>
          <p:cNvSpPr/>
          <p:nvPr/>
        </p:nvSpPr>
        <p:spPr>
          <a:xfrm rot="20775745">
            <a:off x="3450703" y="3569135"/>
            <a:ext cx="1219920" cy="3297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P1486.WAV">
            <a:hlinkClick r:id="" action="ppaction://media"/>
          </p:cNvPr>
          <p:cNvPicPr>
            <a:picLocks noRot="1" noChangeAspect="1"/>
          </p:cNvPicPr>
          <p:nvPr>
            <a:wavAudioFile r:embed="rId2" name="~PP1486.WAV"/>
          </p:nvPr>
        </p:nvPicPr>
        <p:blipFill>
          <a:blip r:embed="rId7" cstate="print"/>
          <a:stretch>
            <a:fillRect/>
          </a:stretch>
        </p:blipFill>
        <p:spPr>
          <a:xfrm>
            <a:off x="8702675" y="6416675"/>
            <a:ext cx="304800" cy="304800"/>
          </a:xfrm>
          <a:prstGeom prst="rect">
            <a:avLst/>
          </a:prstGeom>
        </p:spPr>
      </p:pic>
    </p:spTree>
    <p:custDataLst>
      <p:tags r:id="rId1"/>
    </p:custDataLst>
  </p:cSld>
  <p:clrMapOvr>
    <a:masterClrMapping/>
  </p:clrMapOvr>
  <p:transition spd="med"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1000"/>
                                        <p:tgtEl>
                                          <p:spTgt spid="2050"/>
                                        </p:tgtEl>
                                      </p:cBhvr>
                                    </p:animEffect>
                                    <p:set>
                                      <p:cBhvr>
                                        <p:cTn id="16" dur="1" fill="hold">
                                          <p:stCondLst>
                                            <p:cond delay="999"/>
                                          </p:stCondLst>
                                        </p:cTn>
                                        <p:tgtEl>
                                          <p:spTgt spid="2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ssolve">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20"/>
                </p:tgtEl>
              </p:cMediaNode>
            </p:audio>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1.	“The ideas, customs, and social behavior</a:t>
            </a:r>
          </a:p>
          <a:p>
            <a:pPr algn="ctr">
              <a:buNone/>
            </a:pPr>
            <a:r>
              <a:rPr lang="en-US" dirty="0" smtClean="0"/>
              <a:t>of a particular people or society”</a:t>
            </a:r>
          </a:p>
          <a:p>
            <a:pPr>
              <a:buNone/>
            </a:pPr>
            <a:r>
              <a:rPr lang="en-US" dirty="0" smtClean="0"/>
              <a:t>2. “The design or plan for living that is passed on</a:t>
            </a:r>
          </a:p>
          <a:p>
            <a:pPr algn="ctr">
              <a:buNone/>
            </a:pPr>
            <a:r>
              <a:rPr lang="en-US" dirty="0" smtClean="0"/>
              <a:t>from one generation to another.” (Hezel, 2005, p.8)</a:t>
            </a:r>
          </a:p>
          <a:p>
            <a:pPr algn="ctr">
              <a:buNone/>
            </a:pPr>
            <a:endParaRPr lang="en-US" dirty="0" smtClean="0"/>
          </a:p>
          <a:p>
            <a:pPr algn="ctr">
              <a:buNone/>
            </a:pPr>
            <a:r>
              <a:rPr lang="en-US" dirty="0" smtClean="0"/>
              <a:t>language</a:t>
            </a:r>
          </a:p>
          <a:p>
            <a:pPr algn="ctr">
              <a:buNone/>
            </a:pPr>
            <a:r>
              <a:rPr lang="en-US" dirty="0" smtClean="0"/>
              <a:t>celebrations</a:t>
            </a:r>
          </a:p>
          <a:p>
            <a:pPr algn="ctr">
              <a:buNone/>
            </a:pPr>
            <a:r>
              <a:rPr lang="en-US" dirty="0" smtClean="0"/>
              <a:t>sharing of taboos &amp; wisdom</a:t>
            </a:r>
          </a:p>
          <a:p>
            <a:pPr algn="ctr">
              <a:buNone/>
            </a:pPr>
            <a:r>
              <a:rPr lang="en-US" dirty="0" smtClean="0"/>
              <a:t>family and community relationships</a:t>
            </a:r>
          </a:p>
          <a:p>
            <a:pPr algn="ctr">
              <a:buNone/>
            </a:pPr>
            <a:r>
              <a:rPr lang="en-US" dirty="0" smtClean="0"/>
              <a:t>art forms</a:t>
            </a:r>
          </a:p>
          <a:p>
            <a:pPr algn="ctr">
              <a:buNone/>
            </a:pPr>
            <a:r>
              <a:rPr lang="en-US" dirty="0" smtClean="0"/>
              <a:t>use of natural and man-made resources</a:t>
            </a:r>
            <a:endParaRPr lang="en-US" dirty="0"/>
          </a:p>
        </p:txBody>
      </p:sp>
      <p:pic>
        <p:nvPicPr>
          <p:cNvPr id="13" name="~PP3394.WAV">
            <a:hlinkClick r:id="" action="ppaction://media"/>
          </p:cNvPr>
          <p:cNvPicPr>
            <a:picLocks noRot="1" noChangeAspect="1"/>
          </p:cNvPicPr>
          <p:nvPr>
            <a:wavAudioFile r:embed="rId1" name="~PP3394.WAV"/>
          </p:nvPr>
        </p:nvPicPr>
        <p:blipFill>
          <a:blip r:embed="rId4" cstate="print"/>
          <a:stretch>
            <a:fillRect/>
          </a:stretch>
        </p:blipFill>
        <p:spPr>
          <a:xfrm>
            <a:off x="8702675" y="6416675"/>
            <a:ext cx="304800" cy="304800"/>
          </a:xfrm>
          <a:prstGeom prst="rect">
            <a:avLst/>
          </a:prstGeom>
        </p:spPr>
      </p:pic>
    </p:spTree>
  </p:cSld>
  <p:clrMapOvr>
    <a:masterClrMapping/>
  </p:clrMapOvr>
  <p:transition advTm="13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sz="4400" dirty="0" smtClean="0"/>
              <a:t>The Adaptation of Migrant Children”</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smtClean="0"/>
              <a:t>Alejandro </a:t>
            </a:r>
            <a:r>
              <a:rPr lang="en-US" dirty="0" err="1" smtClean="0"/>
              <a:t>Portes</a:t>
            </a:r>
            <a:r>
              <a:rPr lang="en-US" dirty="0" smtClean="0"/>
              <a:t> and Alejandro Rivas</a:t>
            </a:r>
          </a:p>
          <a:p>
            <a:r>
              <a:rPr lang="en-US" dirty="0" smtClean="0"/>
              <a:t>2 theoretical viewpoints</a:t>
            </a:r>
          </a:p>
          <a:p>
            <a:pPr lvl="1"/>
            <a:r>
              <a:rPr lang="en-US" dirty="0" err="1" smtClean="0"/>
              <a:t>Culturalist</a:t>
            </a:r>
            <a:r>
              <a:rPr lang="en-US" dirty="0" smtClean="0"/>
              <a:t> – assimilation  into mainstream culture (p. 221)</a:t>
            </a:r>
          </a:p>
          <a:p>
            <a:pPr lvl="1"/>
            <a:r>
              <a:rPr lang="en-US" dirty="0" err="1" smtClean="0"/>
              <a:t>Structuralist</a:t>
            </a:r>
            <a:r>
              <a:rPr lang="en-US" dirty="0" smtClean="0"/>
              <a:t> – assimilation into mainstream social hierarchy (p. 222)</a:t>
            </a:r>
          </a:p>
          <a:p>
            <a:pPr lvl="2"/>
            <a:r>
              <a:rPr lang="en-US" dirty="0" smtClean="0"/>
              <a:t>Segmented assimilation</a:t>
            </a:r>
          </a:p>
          <a:p>
            <a:pPr lvl="2"/>
            <a:r>
              <a:rPr lang="en-US" dirty="0" smtClean="0"/>
              <a:t>“Mixed, assimilation may help or hurt social and economic outcomes depending on parental human capital, family structure, and contexts of incorporation” (p. 222)</a:t>
            </a:r>
          </a:p>
          <a:p>
            <a:pPr lvl="2">
              <a:buFont typeface="Wingdings" pitchFamily="2" charset="2"/>
              <a:buChar char="Ø"/>
            </a:pPr>
            <a:r>
              <a:rPr lang="en-US" b="1" u="sng" dirty="0" smtClean="0"/>
              <a:t>3 forces (p.  224)</a:t>
            </a:r>
          </a:p>
          <a:p>
            <a:pPr lvl="3">
              <a:buFont typeface="Wingdings" pitchFamily="2" charset="2"/>
              <a:buChar char="Ø"/>
            </a:pPr>
            <a:r>
              <a:rPr lang="en-US" b="1" u="sng" dirty="0" smtClean="0"/>
              <a:t>Group’s race and ethnicity</a:t>
            </a:r>
          </a:p>
          <a:p>
            <a:pPr lvl="3">
              <a:buFont typeface="Wingdings" pitchFamily="2" charset="2"/>
              <a:buChar char="Ø"/>
            </a:pPr>
            <a:r>
              <a:rPr lang="en-US" b="1" u="sng" dirty="0" smtClean="0"/>
              <a:t>Government policy toward group</a:t>
            </a:r>
          </a:p>
          <a:p>
            <a:pPr lvl="3">
              <a:buFont typeface="Wingdings" pitchFamily="2" charset="2"/>
              <a:buChar char="Ø"/>
            </a:pPr>
            <a:r>
              <a:rPr lang="en-US" b="1" u="sng" dirty="0" smtClean="0"/>
              <a:t>Co-ethnic community</a:t>
            </a:r>
          </a:p>
          <a:p>
            <a:pPr lvl="1"/>
            <a:endParaRPr lang="en-US" dirty="0" smtClean="0"/>
          </a:p>
          <a:p>
            <a:pPr>
              <a:buNone/>
            </a:pPr>
            <a:endParaRPr lang="en-US" dirty="0"/>
          </a:p>
        </p:txBody>
      </p:sp>
      <p:pic>
        <p:nvPicPr>
          <p:cNvPr id="12" name="~PP4080.WAV">
            <a:hlinkClick r:id="" action="ppaction://media"/>
          </p:cNvPr>
          <p:cNvPicPr>
            <a:picLocks noRot="1" noChangeAspect="1"/>
          </p:cNvPicPr>
          <p:nvPr>
            <a:wavAudioFile r:embed="rId1" name="~PP4080.WAV"/>
          </p:nvPr>
        </p:nvPicPr>
        <p:blipFill>
          <a:blip r:embed="rId4" cstate="print"/>
          <a:stretch>
            <a:fillRect/>
          </a:stretch>
        </p:blipFill>
        <p:spPr>
          <a:xfrm>
            <a:off x="8702675" y="6416675"/>
            <a:ext cx="304800" cy="304800"/>
          </a:xfrm>
          <a:prstGeom prst="rect">
            <a:avLst/>
          </a:prstGeom>
        </p:spPr>
      </p:pic>
    </p:spTree>
  </p:cSld>
  <p:clrMapOvr>
    <a:masterClrMapping/>
  </p:clrMapOvr>
  <p:transition advTm="20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Race &amp; Ethnicity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Recognition of culture and cultural values</a:t>
            </a:r>
          </a:p>
          <a:p>
            <a:r>
              <a:rPr lang="en-US" dirty="0" smtClean="0"/>
              <a:t>Shaped by the family</a:t>
            </a:r>
          </a:p>
          <a:p>
            <a:r>
              <a:rPr lang="en-US" b="1" u="sng" dirty="0" smtClean="0"/>
              <a:t>Micronesia viewpoint</a:t>
            </a:r>
          </a:p>
          <a:p>
            <a:pPr lvl="1"/>
            <a:r>
              <a:rPr lang="en-US" i="1" dirty="0" smtClean="0"/>
              <a:t>Family is the basic unit</a:t>
            </a:r>
          </a:p>
          <a:p>
            <a:pPr lvl="1"/>
            <a:r>
              <a:rPr lang="en-US" i="1" dirty="0" smtClean="0"/>
              <a:t>Property is inherited through the mother</a:t>
            </a:r>
          </a:p>
          <a:p>
            <a:pPr lvl="1"/>
            <a:r>
              <a:rPr lang="en-US" i="1" dirty="0" smtClean="0"/>
              <a:t>Property is shared by all members regardless of ownership</a:t>
            </a:r>
          </a:p>
          <a:p>
            <a:pPr lvl="1"/>
            <a:r>
              <a:rPr lang="en-US" i="1" dirty="0" smtClean="0"/>
              <a:t>The eldest brother of the mother has the final say</a:t>
            </a:r>
          </a:p>
          <a:p>
            <a:pPr lvl="1"/>
            <a:r>
              <a:rPr lang="en-US" i="1" dirty="0" smtClean="0"/>
              <a:t>All adults are recognized as mothers and fathers</a:t>
            </a:r>
          </a:p>
          <a:p>
            <a:pPr lvl="1"/>
            <a:r>
              <a:rPr lang="en-US" i="1" dirty="0" smtClean="0"/>
              <a:t>Siblings and cousins are recognized as brothers and sisters</a:t>
            </a:r>
          </a:p>
          <a:p>
            <a:pPr lvl="1"/>
            <a:r>
              <a:rPr lang="en-US" i="1" dirty="0" smtClean="0"/>
              <a:t>Each gender has a specific traditional role: men fish, women plant; men walk first, women walk behind</a:t>
            </a:r>
          </a:p>
        </p:txBody>
      </p:sp>
      <p:pic>
        <p:nvPicPr>
          <p:cNvPr id="9" name="~PP490.WAV">
            <a:hlinkClick r:id="" action="ppaction://media"/>
          </p:cNvPr>
          <p:cNvPicPr>
            <a:picLocks noRot="1" noChangeAspect="1"/>
          </p:cNvPicPr>
          <p:nvPr>
            <a:wavAudioFile r:embed="rId1" name="~PP490.WAV"/>
          </p:nvPr>
        </p:nvPicPr>
        <p:blipFill>
          <a:blip r:embed="rId4" cstate="print"/>
          <a:stretch>
            <a:fillRect/>
          </a:stretch>
        </p:blipFill>
        <p:spPr>
          <a:xfrm>
            <a:off x="8702675" y="6416675"/>
            <a:ext cx="304800" cy="304800"/>
          </a:xfrm>
          <a:prstGeom prst="rect">
            <a:avLst/>
          </a:prstGeom>
        </p:spPr>
      </p:pic>
    </p:spTree>
  </p:cSld>
  <p:clrMapOvr>
    <a:masterClrMapping/>
  </p:clrMapOvr>
  <p:transition advTm="14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0"/>
            <a:ext cx="1828800" cy="1143000"/>
          </a:xfrm>
        </p:spPr>
        <p:txBody>
          <a:bodyPr>
            <a:normAutofit/>
          </a:bodyPr>
          <a:lstStyle/>
          <a:p>
            <a:r>
              <a:rPr lang="en-US" dirty="0" smtClean="0"/>
              <a:t>Kosrae</a:t>
            </a:r>
            <a:endParaRPr lang="en-US" dirty="0"/>
          </a:p>
        </p:txBody>
      </p:sp>
      <p:pic>
        <p:nvPicPr>
          <p:cNvPr id="36867" name="Picture 3"/>
          <p:cNvPicPr>
            <a:picLocks noChangeAspect="1" noChangeArrowheads="1"/>
          </p:cNvPicPr>
          <p:nvPr/>
        </p:nvPicPr>
        <p:blipFill>
          <a:blip r:embed="rId4" cstate="print"/>
          <a:srcRect/>
          <a:stretch>
            <a:fillRect/>
          </a:stretch>
        </p:blipFill>
        <p:spPr bwMode="auto">
          <a:xfrm>
            <a:off x="2667000" y="2133600"/>
            <a:ext cx="1476375" cy="1466850"/>
          </a:xfrm>
          <a:prstGeom prst="rect">
            <a:avLst/>
          </a:prstGeom>
          <a:noFill/>
          <a:ln w="9525">
            <a:noFill/>
            <a:miter lim="800000"/>
            <a:headEnd/>
            <a:tailEnd/>
          </a:ln>
        </p:spPr>
      </p:pic>
      <p:pic>
        <p:nvPicPr>
          <p:cNvPr id="36870" name="Picture 6"/>
          <p:cNvPicPr>
            <a:picLocks noChangeAspect="1" noChangeArrowheads="1"/>
          </p:cNvPicPr>
          <p:nvPr/>
        </p:nvPicPr>
        <p:blipFill>
          <a:blip r:embed="rId5" cstate="print"/>
          <a:srcRect/>
          <a:stretch>
            <a:fillRect/>
          </a:stretch>
        </p:blipFill>
        <p:spPr bwMode="auto">
          <a:xfrm>
            <a:off x="4267200" y="2133600"/>
            <a:ext cx="1400175" cy="1428750"/>
          </a:xfrm>
          <a:prstGeom prst="rect">
            <a:avLst/>
          </a:prstGeom>
          <a:noFill/>
          <a:ln w="9525">
            <a:noFill/>
            <a:miter lim="800000"/>
            <a:headEnd/>
            <a:tailEnd/>
          </a:ln>
        </p:spPr>
      </p:pic>
      <p:pic>
        <p:nvPicPr>
          <p:cNvPr id="36871" name="Picture 7"/>
          <p:cNvPicPr>
            <a:picLocks noChangeAspect="1" noChangeArrowheads="1"/>
          </p:cNvPicPr>
          <p:nvPr/>
        </p:nvPicPr>
        <p:blipFill>
          <a:blip r:embed="rId6" cstate="print"/>
          <a:srcRect/>
          <a:stretch>
            <a:fillRect/>
          </a:stretch>
        </p:blipFill>
        <p:spPr bwMode="auto">
          <a:xfrm>
            <a:off x="457200" y="3657600"/>
            <a:ext cx="1466850" cy="1457325"/>
          </a:xfrm>
          <a:prstGeom prst="rect">
            <a:avLst/>
          </a:prstGeom>
          <a:noFill/>
          <a:ln w="9525">
            <a:noFill/>
            <a:miter lim="800000"/>
            <a:headEnd/>
            <a:tailEnd/>
          </a:ln>
        </p:spPr>
      </p:pic>
      <p:pic>
        <p:nvPicPr>
          <p:cNvPr id="36872" name="Picture 8"/>
          <p:cNvPicPr>
            <a:picLocks noChangeAspect="1" noChangeArrowheads="1"/>
          </p:cNvPicPr>
          <p:nvPr/>
        </p:nvPicPr>
        <p:blipFill>
          <a:blip r:embed="rId7" cstate="print"/>
          <a:srcRect/>
          <a:stretch>
            <a:fillRect/>
          </a:stretch>
        </p:blipFill>
        <p:spPr bwMode="auto">
          <a:xfrm>
            <a:off x="6553200" y="2133600"/>
            <a:ext cx="1438275" cy="1447800"/>
          </a:xfrm>
          <a:prstGeom prst="rect">
            <a:avLst/>
          </a:prstGeom>
          <a:noFill/>
          <a:ln w="9525">
            <a:noFill/>
            <a:miter lim="800000"/>
            <a:headEnd/>
            <a:tailEnd/>
          </a:ln>
        </p:spPr>
      </p:pic>
      <p:pic>
        <p:nvPicPr>
          <p:cNvPr id="36873" name="Picture 9"/>
          <p:cNvPicPr>
            <a:picLocks noChangeAspect="1" noChangeArrowheads="1"/>
          </p:cNvPicPr>
          <p:nvPr/>
        </p:nvPicPr>
        <p:blipFill>
          <a:blip r:embed="rId8" cstate="print"/>
          <a:srcRect/>
          <a:stretch>
            <a:fillRect/>
          </a:stretch>
        </p:blipFill>
        <p:spPr bwMode="auto">
          <a:xfrm>
            <a:off x="7467600" y="3581400"/>
            <a:ext cx="1466850" cy="1438275"/>
          </a:xfrm>
          <a:prstGeom prst="rect">
            <a:avLst/>
          </a:prstGeom>
          <a:noFill/>
          <a:ln w="9525">
            <a:noFill/>
            <a:miter lim="800000"/>
            <a:headEnd/>
            <a:tailEnd/>
          </a:ln>
        </p:spPr>
      </p:pic>
      <p:pic>
        <p:nvPicPr>
          <p:cNvPr id="36874" name="Picture 10"/>
          <p:cNvPicPr>
            <a:picLocks noChangeAspect="1" noChangeArrowheads="1"/>
          </p:cNvPicPr>
          <p:nvPr/>
        </p:nvPicPr>
        <p:blipFill>
          <a:blip r:embed="rId9" cstate="print"/>
          <a:srcRect/>
          <a:stretch>
            <a:fillRect/>
          </a:stretch>
        </p:blipFill>
        <p:spPr bwMode="auto">
          <a:xfrm>
            <a:off x="2743200" y="5105400"/>
            <a:ext cx="1466850" cy="1495425"/>
          </a:xfrm>
          <a:prstGeom prst="rect">
            <a:avLst/>
          </a:prstGeom>
          <a:noFill/>
          <a:ln w="9525">
            <a:noFill/>
            <a:miter lim="800000"/>
            <a:headEnd/>
            <a:tailEnd/>
          </a:ln>
        </p:spPr>
      </p:pic>
      <p:pic>
        <p:nvPicPr>
          <p:cNvPr id="36875" name="Picture 11"/>
          <p:cNvPicPr>
            <a:picLocks noChangeAspect="1" noChangeArrowheads="1"/>
          </p:cNvPicPr>
          <p:nvPr/>
        </p:nvPicPr>
        <p:blipFill>
          <a:blip r:embed="rId10" cstate="print"/>
          <a:srcRect/>
          <a:stretch>
            <a:fillRect/>
          </a:stretch>
        </p:blipFill>
        <p:spPr bwMode="auto">
          <a:xfrm>
            <a:off x="4267200" y="5105400"/>
            <a:ext cx="1495425" cy="1514475"/>
          </a:xfrm>
          <a:prstGeom prst="rect">
            <a:avLst/>
          </a:prstGeom>
          <a:noFill/>
          <a:ln w="9525">
            <a:noFill/>
            <a:miter lim="800000"/>
            <a:headEnd/>
            <a:tailEnd/>
          </a:ln>
        </p:spPr>
      </p:pic>
      <p:pic>
        <p:nvPicPr>
          <p:cNvPr id="36876" name="Picture 12"/>
          <p:cNvPicPr>
            <a:picLocks noChangeAspect="1" noChangeArrowheads="1"/>
          </p:cNvPicPr>
          <p:nvPr/>
        </p:nvPicPr>
        <p:blipFill>
          <a:blip r:embed="rId11" cstate="print"/>
          <a:srcRect/>
          <a:stretch>
            <a:fillRect/>
          </a:stretch>
        </p:blipFill>
        <p:spPr bwMode="auto">
          <a:xfrm>
            <a:off x="6705600" y="5105400"/>
            <a:ext cx="1476375" cy="1533525"/>
          </a:xfrm>
          <a:prstGeom prst="rect">
            <a:avLst/>
          </a:prstGeom>
          <a:noFill/>
          <a:ln w="9525">
            <a:noFill/>
            <a:miter lim="800000"/>
            <a:headEnd/>
            <a:tailEnd/>
          </a:ln>
        </p:spPr>
      </p:pic>
      <p:pic>
        <p:nvPicPr>
          <p:cNvPr id="36877" name="Picture 13"/>
          <p:cNvPicPr>
            <a:picLocks noChangeAspect="1" noChangeArrowheads="1"/>
          </p:cNvPicPr>
          <p:nvPr/>
        </p:nvPicPr>
        <p:blipFill>
          <a:blip r:embed="rId12" cstate="print"/>
          <a:srcRect/>
          <a:stretch>
            <a:fillRect/>
          </a:stretch>
        </p:blipFill>
        <p:spPr bwMode="auto">
          <a:xfrm>
            <a:off x="457200" y="2133599"/>
            <a:ext cx="1447800" cy="1477347"/>
          </a:xfrm>
          <a:prstGeom prst="rect">
            <a:avLst/>
          </a:prstGeom>
          <a:noFill/>
          <a:ln w="9525">
            <a:noFill/>
            <a:miter lim="800000"/>
            <a:headEnd/>
            <a:tailEnd/>
          </a:ln>
        </p:spPr>
      </p:pic>
      <p:pic>
        <p:nvPicPr>
          <p:cNvPr id="1026" name="Picture 2"/>
          <p:cNvPicPr>
            <a:picLocks noChangeAspect="1" noChangeArrowheads="1"/>
          </p:cNvPicPr>
          <p:nvPr/>
        </p:nvPicPr>
        <p:blipFill>
          <a:blip r:embed="rId13" cstate="print"/>
          <a:srcRect/>
          <a:stretch>
            <a:fillRect/>
          </a:stretch>
        </p:blipFill>
        <p:spPr bwMode="auto">
          <a:xfrm>
            <a:off x="457200" y="5105400"/>
            <a:ext cx="1524000" cy="1543170"/>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a:stretch>
            <a:fillRect/>
          </a:stretch>
        </p:blipFill>
        <p:spPr bwMode="auto">
          <a:xfrm>
            <a:off x="5867400" y="3581400"/>
            <a:ext cx="1543050" cy="1514475"/>
          </a:xfrm>
          <a:prstGeom prst="rect">
            <a:avLst/>
          </a:prstGeom>
          <a:noFill/>
          <a:ln w="9525">
            <a:noFill/>
            <a:miter lim="800000"/>
            <a:headEnd/>
            <a:tailEnd/>
          </a:ln>
        </p:spPr>
      </p:pic>
      <p:sp>
        <p:nvSpPr>
          <p:cNvPr id="21" name="Title 1"/>
          <p:cNvSpPr txBox="1">
            <a:spLocks/>
          </p:cNvSpPr>
          <p:nvPr/>
        </p:nvSpPr>
        <p:spPr>
          <a:xfrm>
            <a:off x="609600" y="856488"/>
            <a:ext cx="18288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Yap</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2" name="Title 1"/>
          <p:cNvSpPr txBox="1">
            <a:spLocks/>
          </p:cNvSpPr>
          <p:nvPr/>
        </p:nvSpPr>
        <p:spPr>
          <a:xfrm>
            <a:off x="3352800" y="914400"/>
            <a:ext cx="18288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Chuuk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3" name="Title 1"/>
          <p:cNvSpPr txBox="1">
            <a:spLocks/>
          </p:cNvSpPr>
          <p:nvPr/>
        </p:nvSpPr>
        <p:spPr>
          <a:xfrm>
            <a:off x="6324600" y="838200"/>
            <a:ext cx="2819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Pohnpei</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28" name="~PP1872.WAV">
            <a:hlinkClick r:id="" action="ppaction://media"/>
          </p:cNvPr>
          <p:cNvPicPr>
            <a:picLocks noRot="1" noChangeAspect="1"/>
          </p:cNvPicPr>
          <p:nvPr>
            <a:wavAudioFile r:embed="rId1" name="~PP1872.WAV"/>
          </p:nvPr>
        </p:nvPicPr>
        <p:blipFill>
          <a:blip r:embed="rId15" cstate="print"/>
          <a:stretch>
            <a:fillRect/>
          </a:stretch>
        </p:blipFill>
        <p:spPr>
          <a:xfrm>
            <a:off x="8702675" y="6416675"/>
            <a:ext cx="304800" cy="304800"/>
          </a:xfrm>
          <a:prstGeom prst="rect">
            <a:avLst/>
          </a:prstGeom>
        </p:spPr>
      </p:pic>
    </p:spTree>
  </p:cSld>
  <p:clrMapOvr>
    <a:masterClrMapping/>
  </p:clrMapOvr>
  <p:transition spd="med" advTm="168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133600" cy="1143000"/>
          </a:xfrm>
        </p:spPr>
        <p:txBody>
          <a:bodyPr/>
          <a:lstStyle/>
          <a:p>
            <a:r>
              <a:rPr lang="en-US" dirty="0" smtClean="0"/>
              <a:t>Palau</a:t>
            </a:r>
            <a:endParaRPr lang="en-US" dirty="0"/>
          </a:p>
        </p:txBody>
      </p:sp>
      <p:pic>
        <p:nvPicPr>
          <p:cNvPr id="37890" name="Picture 2"/>
          <p:cNvPicPr>
            <a:picLocks noChangeAspect="1" noChangeArrowheads="1"/>
          </p:cNvPicPr>
          <p:nvPr/>
        </p:nvPicPr>
        <p:blipFill>
          <a:blip r:embed="rId4" cstate="print"/>
          <a:srcRect/>
          <a:stretch>
            <a:fillRect/>
          </a:stretch>
        </p:blipFill>
        <p:spPr bwMode="auto">
          <a:xfrm>
            <a:off x="381000" y="1981200"/>
            <a:ext cx="2057400" cy="1962150"/>
          </a:xfrm>
          <a:prstGeom prst="rect">
            <a:avLst/>
          </a:prstGeom>
          <a:noFill/>
          <a:ln w="9525">
            <a:noFill/>
            <a:miter lim="800000"/>
            <a:headEnd/>
            <a:tailEnd/>
          </a:ln>
        </p:spPr>
      </p:pic>
      <p:pic>
        <p:nvPicPr>
          <p:cNvPr id="37891" name="Picture 3"/>
          <p:cNvPicPr>
            <a:picLocks noChangeAspect="1" noChangeArrowheads="1"/>
          </p:cNvPicPr>
          <p:nvPr/>
        </p:nvPicPr>
        <p:blipFill>
          <a:blip r:embed="rId5" cstate="print"/>
          <a:srcRect/>
          <a:stretch>
            <a:fillRect/>
          </a:stretch>
        </p:blipFill>
        <p:spPr bwMode="auto">
          <a:xfrm>
            <a:off x="838200" y="4038600"/>
            <a:ext cx="1428750" cy="2219325"/>
          </a:xfrm>
          <a:prstGeom prst="rect">
            <a:avLst/>
          </a:prstGeom>
          <a:noFill/>
          <a:ln w="9525">
            <a:noFill/>
            <a:miter lim="800000"/>
            <a:headEnd/>
            <a:tailEnd/>
          </a:ln>
        </p:spPr>
      </p:pic>
      <p:pic>
        <p:nvPicPr>
          <p:cNvPr id="37892" name="Picture 4"/>
          <p:cNvPicPr>
            <a:picLocks noChangeAspect="1" noChangeArrowheads="1"/>
          </p:cNvPicPr>
          <p:nvPr/>
        </p:nvPicPr>
        <p:blipFill>
          <a:blip r:embed="rId6" cstate="print"/>
          <a:srcRect/>
          <a:stretch>
            <a:fillRect/>
          </a:stretch>
        </p:blipFill>
        <p:spPr bwMode="auto">
          <a:xfrm>
            <a:off x="4876800" y="3886200"/>
            <a:ext cx="2819400" cy="1847850"/>
          </a:xfrm>
          <a:prstGeom prst="rect">
            <a:avLst/>
          </a:prstGeom>
          <a:noFill/>
          <a:ln w="9525">
            <a:noFill/>
            <a:miter lim="800000"/>
            <a:headEnd/>
            <a:tailEnd/>
          </a:ln>
        </p:spPr>
      </p:pic>
      <p:pic>
        <p:nvPicPr>
          <p:cNvPr id="37893" name="Picture 5"/>
          <p:cNvPicPr>
            <a:picLocks noChangeAspect="1" noChangeArrowheads="1"/>
          </p:cNvPicPr>
          <p:nvPr/>
        </p:nvPicPr>
        <p:blipFill>
          <a:blip r:embed="rId7" cstate="print"/>
          <a:srcRect/>
          <a:stretch>
            <a:fillRect/>
          </a:stretch>
        </p:blipFill>
        <p:spPr bwMode="auto">
          <a:xfrm>
            <a:off x="3352800" y="2057400"/>
            <a:ext cx="2628900" cy="1752600"/>
          </a:xfrm>
          <a:prstGeom prst="rect">
            <a:avLst/>
          </a:prstGeom>
          <a:noFill/>
          <a:ln w="9525">
            <a:noFill/>
            <a:miter lim="800000"/>
            <a:headEnd/>
            <a:tailEnd/>
          </a:ln>
        </p:spPr>
      </p:pic>
      <p:pic>
        <p:nvPicPr>
          <p:cNvPr id="37894" name="Picture 6"/>
          <p:cNvPicPr>
            <a:picLocks noChangeAspect="1" noChangeArrowheads="1"/>
          </p:cNvPicPr>
          <p:nvPr/>
        </p:nvPicPr>
        <p:blipFill>
          <a:blip r:embed="rId8" cstate="print"/>
          <a:srcRect/>
          <a:stretch>
            <a:fillRect/>
          </a:stretch>
        </p:blipFill>
        <p:spPr bwMode="auto">
          <a:xfrm>
            <a:off x="4038600" y="3124200"/>
            <a:ext cx="1790700" cy="1228725"/>
          </a:xfrm>
          <a:prstGeom prst="rect">
            <a:avLst/>
          </a:prstGeom>
          <a:noFill/>
          <a:ln w="9525">
            <a:noFill/>
            <a:miter lim="800000"/>
            <a:headEnd/>
            <a:tailEnd/>
          </a:ln>
        </p:spPr>
      </p:pic>
      <p:pic>
        <p:nvPicPr>
          <p:cNvPr id="37895" name="Picture 7"/>
          <p:cNvPicPr>
            <a:picLocks noChangeAspect="1" noChangeArrowheads="1"/>
          </p:cNvPicPr>
          <p:nvPr/>
        </p:nvPicPr>
        <p:blipFill>
          <a:blip r:embed="rId9" cstate="print"/>
          <a:srcRect/>
          <a:stretch>
            <a:fillRect/>
          </a:stretch>
        </p:blipFill>
        <p:spPr bwMode="auto">
          <a:xfrm>
            <a:off x="6705600" y="4419600"/>
            <a:ext cx="1771650" cy="2009775"/>
          </a:xfrm>
          <a:prstGeom prst="rect">
            <a:avLst/>
          </a:prstGeom>
          <a:noFill/>
          <a:ln w="9525">
            <a:noFill/>
            <a:miter lim="800000"/>
            <a:headEnd/>
            <a:tailEnd/>
          </a:ln>
        </p:spPr>
      </p:pic>
      <p:sp>
        <p:nvSpPr>
          <p:cNvPr id="12" name="Title 1"/>
          <p:cNvSpPr txBox="1">
            <a:spLocks/>
          </p:cNvSpPr>
          <p:nvPr/>
        </p:nvSpPr>
        <p:spPr>
          <a:xfrm>
            <a:off x="3429000" y="838200"/>
            <a:ext cx="54102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Marshall Islands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P41.WAV">
            <a:hlinkClick r:id="" action="ppaction://media"/>
          </p:cNvPr>
          <p:cNvPicPr>
            <a:picLocks noRot="1" noChangeAspect="1"/>
          </p:cNvPicPr>
          <p:nvPr>
            <a:wavAudioFile r:embed="rId1" name="~PP41.WAV"/>
          </p:nvPr>
        </p:nvPicPr>
        <p:blipFill>
          <a:blip r:embed="rId10" cstate="print"/>
          <a:stretch>
            <a:fillRect/>
          </a:stretch>
        </p:blipFill>
        <p:spPr>
          <a:xfrm>
            <a:off x="8702675" y="6416675"/>
            <a:ext cx="304800" cy="304800"/>
          </a:xfrm>
          <a:prstGeom prst="rect">
            <a:avLst/>
          </a:prstGeom>
        </p:spPr>
      </p:pic>
    </p:spTree>
  </p:cSld>
  <p:clrMapOvr>
    <a:masterClrMapping/>
  </p:clrMapOvr>
  <p:transition advTm="16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3124200" cy="1143000"/>
          </a:xfrm>
        </p:spPr>
        <p:txBody>
          <a:bodyPr/>
          <a:lstStyle/>
          <a:p>
            <a:pPr algn="ctr"/>
            <a:r>
              <a:rPr lang="en-US" dirty="0" smtClean="0"/>
              <a:t>CNMI</a:t>
            </a:r>
            <a:endParaRPr lang="en-US" dirty="0"/>
          </a:p>
        </p:txBody>
      </p:sp>
      <p:pic>
        <p:nvPicPr>
          <p:cNvPr id="38914" name="Picture 2"/>
          <p:cNvPicPr>
            <a:picLocks noChangeAspect="1" noChangeArrowheads="1"/>
          </p:cNvPicPr>
          <p:nvPr/>
        </p:nvPicPr>
        <p:blipFill>
          <a:blip r:embed="rId4" cstate="print"/>
          <a:srcRect/>
          <a:stretch>
            <a:fillRect/>
          </a:stretch>
        </p:blipFill>
        <p:spPr bwMode="auto">
          <a:xfrm>
            <a:off x="609600" y="1905000"/>
            <a:ext cx="3120259" cy="1905000"/>
          </a:xfrm>
          <a:prstGeom prst="rect">
            <a:avLst/>
          </a:prstGeom>
          <a:noFill/>
          <a:ln w="9525">
            <a:noFill/>
            <a:miter lim="800000"/>
            <a:headEnd/>
            <a:tailEnd/>
          </a:ln>
        </p:spPr>
      </p:pic>
      <p:pic>
        <p:nvPicPr>
          <p:cNvPr id="38915" name="Picture 3"/>
          <p:cNvPicPr>
            <a:picLocks noChangeAspect="1" noChangeArrowheads="1"/>
          </p:cNvPicPr>
          <p:nvPr/>
        </p:nvPicPr>
        <p:blipFill>
          <a:blip r:embed="rId5" cstate="print"/>
          <a:srcRect/>
          <a:stretch>
            <a:fillRect/>
          </a:stretch>
        </p:blipFill>
        <p:spPr bwMode="auto">
          <a:xfrm>
            <a:off x="838200" y="4343400"/>
            <a:ext cx="2650312" cy="2109788"/>
          </a:xfrm>
          <a:prstGeom prst="rect">
            <a:avLst/>
          </a:prstGeom>
          <a:noFill/>
          <a:ln w="9525">
            <a:noFill/>
            <a:miter lim="800000"/>
            <a:headEnd/>
            <a:tailEnd/>
          </a:ln>
        </p:spPr>
      </p:pic>
      <p:pic>
        <p:nvPicPr>
          <p:cNvPr id="38916" name="Picture 4"/>
          <p:cNvPicPr>
            <a:picLocks noChangeAspect="1" noChangeArrowheads="1"/>
          </p:cNvPicPr>
          <p:nvPr/>
        </p:nvPicPr>
        <p:blipFill>
          <a:blip r:embed="rId6" cstate="print"/>
          <a:srcRect/>
          <a:stretch>
            <a:fillRect/>
          </a:stretch>
        </p:blipFill>
        <p:spPr bwMode="auto">
          <a:xfrm>
            <a:off x="5715000" y="1981200"/>
            <a:ext cx="2043984" cy="1490663"/>
          </a:xfrm>
          <a:prstGeom prst="rect">
            <a:avLst/>
          </a:prstGeom>
          <a:noFill/>
          <a:ln w="9525">
            <a:noFill/>
            <a:miter lim="800000"/>
            <a:headEnd/>
            <a:tailEnd/>
          </a:ln>
        </p:spPr>
      </p:pic>
      <p:pic>
        <p:nvPicPr>
          <p:cNvPr id="38917" name="Picture 5"/>
          <p:cNvPicPr>
            <a:picLocks noChangeAspect="1" noChangeArrowheads="1"/>
          </p:cNvPicPr>
          <p:nvPr/>
        </p:nvPicPr>
        <p:blipFill>
          <a:blip r:embed="rId7" cstate="print"/>
          <a:srcRect/>
          <a:stretch>
            <a:fillRect/>
          </a:stretch>
        </p:blipFill>
        <p:spPr bwMode="auto">
          <a:xfrm>
            <a:off x="5181600" y="3733800"/>
            <a:ext cx="2996411" cy="1219199"/>
          </a:xfrm>
          <a:prstGeom prst="rect">
            <a:avLst/>
          </a:prstGeom>
          <a:noFill/>
          <a:ln w="9525">
            <a:noFill/>
            <a:miter lim="800000"/>
            <a:headEnd/>
            <a:tailEnd/>
          </a:ln>
        </p:spPr>
      </p:pic>
      <p:pic>
        <p:nvPicPr>
          <p:cNvPr id="38918" name="Picture 6"/>
          <p:cNvPicPr>
            <a:picLocks noChangeAspect="1" noChangeArrowheads="1"/>
          </p:cNvPicPr>
          <p:nvPr/>
        </p:nvPicPr>
        <p:blipFill>
          <a:blip r:embed="rId8" cstate="print"/>
          <a:srcRect/>
          <a:stretch>
            <a:fillRect/>
          </a:stretch>
        </p:blipFill>
        <p:spPr bwMode="auto">
          <a:xfrm>
            <a:off x="5791200" y="5029200"/>
            <a:ext cx="2133600" cy="1439537"/>
          </a:xfrm>
          <a:prstGeom prst="rect">
            <a:avLst/>
          </a:prstGeom>
          <a:noFill/>
          <a:ln w="9525">
            <a:noFill/>
            <a:miter lim="800000"/>
            <a:headEnd/>
            <a:tailEnd/>
          </a:ln>
        </p:spPr>
      </p:pic>
      <p:sp>
        <p:nvSpPr>
          <p:cNvPr id="10" name="Title 1"/>
          <p:cNvSpPr txBox="1">
            <a:spLocks/>
          </p:cNvSpPr>
          <p:nvPr/>
        </p:nvSpPr>
        <p:spPr>
          <a:xfrm>
            <a:off x="5181600" y="838200"/>
            <a:ext cx="3048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Guam</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5" name="~PP1639.WAV">
            <a:hlinkClick r:id="" action="ppaction://media"/>
          </p:cNvPr>
          <p:cNvPicPr>
            <a:picLocks noRot="1" noChangeAspect="1"/>
          </p:cNvPicPr>
          <p:nvPr>
            <a:wavAudioFile r:embed="rId1" name="~PP1639.WAV"/>
          </p:nvPr>
        </p:nvPicPr>
        <p:blipFill>
          <a:blip r:embed="rId9" cstate="print"/>
          <a:stretch>
            <a:fillRect/>
          </a:stretch>
        </p:blipFill>
        <p:spPr>
          <a:xfrm>
            <a:off x="8702675" y="6416675"/>
            <a:ext cx="304800" cy="304800"/>
          </a:xfrm>
          <a:prstGeom prst="rect">
            <a:avLst/>
          </a:prstGeom>
        </p:spPr>
      </p:pic>
    </p:spTree>
  </p:cSld>
  <p:clrMapOvr>
    <a:masterClrMapping/>
  </p:clrMapOvr>
  <p:transition advTm="157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7|2|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4910</TotalTime>
  <Words>3482</Words>
  <Application>Microsoft Office PowerPoint</Application>
  <PresentationFormat>On-screen Show (4:3)</PresentationFormat>
  <Paragraphs>285</Paragraphs>
  <Slides>19</Slides>
  <Notes>19</Notes>
  <HiddenSlides>0</HiddenSlides>
  <MMClips>16</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Cultural Identity &amp; the Micronesian Student</vt:lpstr>
      <vt:lpstr>Presentation Outline</vt:lpstr>
      <vt:lpstr>Oceania: Marianas &amp; Micronesia</vt:lpstr>
      <vt:lpstr>Culture</vt:lpstr>
      <vt:lpstr>“The Adaptation of Migrant Children”</vt:lpstr>
      <vt:lpstr>Group’s Race &amp; Ethnicity</vt:lpstr>
      <vt:lpstr>Kosrae</vt:lpstr>
      <vt:lpstr>Palau</vt:lpstr>
      <vt:lpstr>CNMI</vt:lpstr>
      <vt:lpstr>Government Policy</vt:lpstr>
      <vt:lpstr>Guam Demographics</vt:lpstr>
      <vt:lpstr>School Demographics</vt:lpstr>
      <vt:lpstr>Co-ethnic Community</vt:lpstr>
      <vt:lpstr>Cultural Identity</vt:lpstr>
      <vt:lpstr>Implications for Schools</vt:lpstr>
      <vt:lpstr>Slide 16</vt:lpstr>
      <vt:lpstr>Websites</vt:lpstr>
      <vt:lpstr>Reference</vt:lpstr>
      <vt:lpstr>Reference: Maps &amp; Images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GPSS</dc:creator>
  <cp:lastModifiedBy>GPSS</cp:lastModifiedBy>
  <cp:revision>19</cp:revision>
  <dcterms:created xsi:type="dcterms:W3CDTF">2013-06-26T00:07:45Z</dcterms:created>
  <dcterms:modified xsi:type="dcterms:W3CDTF">2013-06-30T02:58:38Z</dcterms:modified>
</cp:coreProperties>
</file>