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81" r:id="rId3"/>
    <p:sldId id="259" r:id="rId4"/>
    <p:sldId id="260" r:id="rId5"/>
    <p:sldId id="261" r:id="rId6"/>
    <p:sldId id="269" r:id="rId7"/>
    <p:sldId id="276" r:id="rId8"/>
    <p:sldId id="278" r:id="rId9"/>
    <p:sldId id="263" r:id="rId10"/>
    <p:sldId id="279" r:id="rId11"/>
    <p:sldId id="280" r:id="rId12"/>
    <p:sldId id="268" r:id="rId13"/>
    <p:sldId id="264" r:id="rId14"/>
    <p:sldId id="265" r:id="rId15"/>
    <p:sldId id="266" r:id="rId16"/>
    <p:sldId id="270" r:id="rId17"/>
    <p:sldId id="271" r:id="rId18"/>
    <p:sldId id="272" r:id="rId19"/>
    <p:sldId id="273" r:id="rId20"/>
    <p:sldId id="274" r:id="rId21"/>
    <p:sldId id="282" r:id="rId22"/>
    <p:sldId id="283" r:id="rId23"/>
    <p:sldId id="284" r:id="rId24"/>
    <p:sldId id="285" r:id="rId25"/>
    <p:sldId id="286" r:id="rId26"/>
    <p:sldId id="287" r:id="rId27"/>
    <p:sldId id="288" r:id="rId28"/>
    <p:sldId id="289" r:id="rId29"/>
    <p:sldId id="275" r:id="rId30"/>
    <p:sldId id="257"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67" autoAdjust="0"/>
  </p:normalViewPr>
  <p:slideViewPr>
    <p:cSldViewPr>
      <p:cViewPr varScale="1">
        <p:scale>
          <a:sx n="72" d="100"/>
          <a:sy n="72" d="100"/>
        </p:scale>
        <p:origin x="-5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395D5-7F57-4B24-B41A-DF4330471AF5}" type="datetimeFigureOut">
              <a:rPr lang="en-US" smtClean="0"/>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19470-6DFD-457D-9673-1BA96130537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office.microsoft.com/en-us/images/results.aspx?qu=computers&amp;ex=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Hafa</a:t>
            </a:r>
            <a:r>
              <a:rPr lang="en-US" dirty="0" smtClean="0"/>
              <a:t> </a:t>
            </a:r>
            <a:r>
              <a:rPr lang="en-US" dirty="0" err="1" smtClean="0"/>
              <a:t>Adai</a:t>
            </a:r>
            <a:r>
              <a:rPr lang="en-US" dirty="0" smtClean="0"/>
              <a:t>! Let’s find out what’s happening</a:t>
            </a:r>
            <a:r>
              <a:rPr lang="en-US" baseline="0" dirty="0" smtClean="0"/>
              <a:t> with National Geographic Kids at the Guam Public Library System. You can find out how to go there and what to get there from your computer!</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Info table under the video gives you a summary of the video as well as links to more or related information.</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Featured videos are</a:t>
            </a:r>
            <a:r>
              <a:rPr lang="en-US" baseline="0" dirty="0" smtClean="0"/>
              <a:t> pre-selected for you and Latest Videos are new additions to the site.</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Animals</a:t>
            </a:r>
            <a:r>
              <a:rPr lang="en-US" baseline="0" dirty="0" smtClean="0"/>
              <a:t> &amp; Pets Home takes you to the featured animal and Cool Clicks.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to Animals – All so you can select different Wildlife and their Habitats or specific creatures!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a:t>
            </a:r>
            <a:r>
              <a:rPr lang="en-US" baseline="0" dirty="0" smtClean="0"/>
              <a:t> Home gives you the featured image and favorites.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All for 89 choices!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a:t>
            </a:r>
            <a:r>
              <a:rPr lang="en-US" baseline="0" dirty="0" smtClean="0"/>
              <a:t> visit </a:t>
            </a:r>
            <a:r>
              <a:rPr lang="en-US" dirty="0" smtClean="0"/>
              <a:t>My</a:t>
            </a:r>
            <a:r>
              <a:rPr lang="en-US" baseline="0" dirty="0" smtClean="0"/>
              <a:t> Shot, sign up to upload your own photos and just maybe, NG Kids will feature it!</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Click on the tab for Countries – All and choose one continent and then one country to visit. Be sure to read “Note: Not all countries of the world represented below.”</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 Stuff</a:t>
            </a:r>
            <a:r>
              <a:rPr lang="en-US" baseline="0" dirty="0" smtClean="0"/>
              <a:t> is full of, well, Fun! Just Joking!</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Crafts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a:t>
            </a:r>
            <a:r>
              <a:rPr lang="en-US" baseline="0" dirty="0" smtClean="0"/>
              <a:t> Geographic Society was created in 1888 to help us take care of our planet earth and its natural resources. It provides human and financial resources in gathering information about our natural resources, plants, animals and their homes, the problems that affect them and then sharing that information through its popular magazine the National Geographic Magazine, books, newsletters,  films, radio and television programs, music and videos, and through the Internet.</a:t>
            </a:r>
          </a:p>
          <a:p>
            <a:r>
              <a:rPr lang="en-US" baseline="0" dirty="0" smtClean="0"/>
              <a:t>The Guam Public Library Systems has linked to its kid-friendly site: National Geographic Kids but parents, teachers, and the whole community can use it.</a:t>
            </a:r>
          </a:p>
          <a:p>
            <a:r>
              <a:rPr lang="en-US" baseline="0" dirty="0" smtClean="0"/>
              <a:t>Let’s find out How to Get There.</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Science Experiments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Contests.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a:t>
            </a:r>
            <a:r>
              <a:rPr lang="en-US" baseline="0" dirty="0" smtClean="0"/>
              <a:t> connects you to blogs from NG or from members – just sign up.</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also has Information for Parents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News features</a:t>
            </a:r>
            <a:r>
              <a:rPr lang="en-US" baseline="0" dirty="0" smtClean="0"/>
              <a:t> the latest  and interesting news under different subjects as well.</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Animal</a:t>
            </a:r>
            <a:r>
              <a:rPr lang="en-US" baseline="0" dirty="0" smtClean="0"/>
              <a:t> Jam takes you to an interactive site on which kids can play and contribute.</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 Kids are</a:t>
            </a:r>
            <a:r>
              <a:rPr lang="en-US" baseline="0" dirty="0" smtClean="0"/>
              <a:t> features for the youngest members in the family.</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a:t>
            </a:r>
            <a:r>
              <a:rPr lang="en-US" baseline="0" dirty="0" smtClean="0"/>
              <a:t> many activities to do on National Geographic Kids. Explore it @ the Guam Public Library System!</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a:t>
            </a:r>
            <a:r>
              <a:rPr lang="en-US" baseline="0" dirty="0" smtClean="0"/>
              <a:t>t Corporation. (2013). Girl smiling while at computer. Retrieved from </a:t>
            </a:r>
            <a:r>
              <a:rPr lang="en-US" dirty="0" smtClean="0">
                <a:hlinkClick r:id="rId3"/>
              </a:rPr>
              <a:t>http://office.microsoft.com/en-us/images/results.aspx?qu=computers&amp;ex=1#ai:MP900426562|</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Links may not be available; but you can open</a:t>
            </a:r>
            <a:r>
              <a:rPr lang="en-US" baseline="0" dirty="0" smtClean="0"/>
              <a:t> them onto your server.</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go to the Guam Public Library website</a:t>
            </a:r>
            <a:r>
              <a:rPr lang="en-US" baseline="0" dirty="0" smtClean="0"/>
              <a:t> at http://gpls.guam.gov/.</a:t>
            </a:r>
          </a:p>
          <a:p>
            <a:r>
              <a:rPr lang="en-US" baseline="0" dirty="0" smtClean="0"/>
              <a:t>On the home page you will see a picture of the main branch, the Nieves M. Flores Memorial Library, which is located in the capital village of Hagatna.</a:t>
            </a:r>
          </a:p>
          <a:p>
            <a:r>
              <a:rPr lang="en-US" baseline="0" dirty="0" smtClean="0"/>
              <a:t>Under the picture, you will see the 9 tabs that will give you various information about the library.</a:t>
            </a:r>
          </a:p>
          <a:p>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GPLS wants</a:t>
            </a:r>
            <a:r>
              <a:rPr lang="en-US" baseline="0" dirty="0" smtClean="0"/>
              <a:t> to keep you informed!</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on Guam</a:t>
            </a:r>
            <a:r>
              <a:rPr lang="en-US" baseline="0" dirty="0" smtClean="0"/>
              <a:t> is my library?!</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a:t>
            </a:r>
            <a:r>
              <a:rPr lang="en-US" baseline="0" dirty="0" smtClean="0"/>
              <a:t> to the Links tab which drops open a box, mouse down to Library Resources, which drops open another box; then mouse down to National Geographic : Kids, and click!</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home page of National Geographic Kids, you will see 10 tabs that are full of information about our planet Earth. We will check each tab and explore some information of What to Get There.</a:t>
            </a:r>
          </a:p>
          <a:p>
            <a:r>
              <a:rPr lang="en-US" baseline="0" dirty="0" smtClean="0"/>
              <a:t>Let’s begin!</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As you visit each section</a:t>
            </a:r>
            <a:r>
              <a:rPr lang="en-US" baseline="0" dirty="0" smtClean="0"/>
              <a:t> on the NG Kids, you will see three areas that features what is cool, what is popular, more information links on the bottom , and tidbits on the side. Please note that the titles will change for each tabbed section.</a:t>
            </a:r>
          </a:p>
          <a:p>
            <a:endParaRPr lang="en-US" dirty="0" smtClean="0"/>
          </a:p>
          <a:p>
            <a:r>
              <a:rPr lang="en-US" dirty="0" smtClean="0"/>
              <a:t>Cool Clicks</a:t>
            </a:r>
            <a:r>
              <a:rPr lang="en-US" baseline="0" dirty="0" smtClean="0"/>
              <a:t> – highlights the latest and interesting sections on the site</a:t>
            </a:r>
            <a:endParaRPr lang="en-US" dirty="0" smtClean="0"/>
          </a:p>
          <a:p>
            <a:endParaRPr lang="en-US" dirty="0" smtClean="0"/>
          </a:p>
          <a:p>
            <a:r>
              <a:rPr lang="en-US" dirty="0" smtClean="0"/>
              <a:t>What’s Popular</a:t>
            </a:r>
            <a:r>
              <a:rPr lang="en-US" baseline="0" dirty="0" smtClean="0"/>
              <a:t> – shows the most visited sections</a:t>
            </a:r>
            <a:endParaRPr lang="en-US" dirty="0" smtClean="0"/>
          </a:p>
          <a:p>
            <a:endParaRPr lang="en-US" dirty="0" smtClean="0"/>
          </a:p>
          <a:p>
            <a:r>
              <a:rPr lang="en-US" dirty="0" smtClean="0"/>
              <a:t>On the bottom,</a:t>
            </a:r>
            <a:r>
              <a:rPr lang="en-US" baseline="0" dirty="0" smtClean="0"/>
              <a:t> there are always two or more links to regular features such as</a:t>
            </a:r>
            <a:endParaRPr lang="en-US" dirty="0" smtClean="0"/>
          </a:p>
          <a:p>
            <a:endParaRPr lang="en-US" dirty="0" smtClean="0"/>
          </a:p>
          <a:p>
            <a:r>
              <a:rPr lang="en-US" dirty="0" smtClean="0"/>
              <a:t>News Bites – a blog that</a:t>
            </a:r>
            <a:r>
              <a:rPr lang="en-US" baseline="0" dirty="0" smtClean="0"/>
              <a:t> gives quick info about recent headlines under the News</a:t>
            </a:r>
          </a:p>
          <a:p>
            <a:endParaRPr lang="en-US" baseline="0" dirty="0" smtClean="0"/>
          </a:p>
          <a:p>
            <a:r>
              <a:rPr lang="en-US" baseline="0" dirty="0" err="1" smtClean="0"/>
              <a:t>DogEared</a:t>
            </a:r>
            <a:r>
              <a:rPr lang="en-US" baseline="0" dirty="0" smtClean="0"/>
              <a:t> Book Blog – a blog that tells about all kinds of books that you might be interested in</a:t>
            </a:r>
          </a:p>
          <a:p>
            <a:endParaRPr lang="en-US" baseline="0" dirty="0" smtClean="0"/>
          </a:p>
          <a:p>
            <a:r>
              <a:rPr lang="en-US" baseline="0" dirty="0" smtClean="0"/>
              <a:t>(AD) NG Kids Magazine – offers parents a subscription to the NG Kids Magazine</a:t>
            </a:r>
          </a:p>
          <a:p>
            <a:endParaRPr lang="en-US" baseline="0" dirty="0" smtClean="0"/>
          </a:p>
          <a:p>
            <a:r>
              <a:rPr lang="en-US" baseline="0" dirty="0" smtClean="0"/>
              <a:t>Homework Help – is a very helpful feature for students and parents. It links students to Reference and News which includes: Activities and Games; Maps; Photos &amp; Videos – which also offer limits by subject, topic, or grade level as well as links to other features. Homework Help also offers links to Encyclopedia Quick Find; National Geographic Education Blog; Glossary Quick Find; National Geographic </a:t>
            </a:r>
            <a:r>
              <a:rPr lang="en-US" baseline="0" dirty="0" err="1" smtClean="0"/>
              <a:t>MapMaker</a:t>
            </a:r>
            <a:r>
              <a:rPr lang="en-US" baseline="0" dirty="0" smtClean="0"/>
              <a:t> Kits, Explore the Earth, Meet the Explorers.</a:t>
            </a:r>
          </a:p>
          <a:p>
            <a:endParaRPr lang="en-US" baseline="0" dirty="0" smtClean="0"/>
          </a:p>
          <a:p>
            <a:r>
              <a:rPr lang="en-US" baseline="0" dirty="0" smtClean="0"/>
              <a:t>Now let’s take a look at the other features.</a:t>
            </a:r>
          </a:p>
          <a:p>
            <a:endParaRPr lang="en-US" baseline="0" dirty="0" smtClean="0"/>
          </a:p>
        </p:txBody>
      </p:sp>
      <p:sp>
        <p:nvSpPr>
          <p:cNvPr id="4" name="Slide Number Placeholder 3"/>
          <p:cNvSpPr>
            <a:spLocks noGrp="1"/>
          </p:cNvSpPr>
          <p:nvPr>
            <p:ph type="sldNum" sz="quarter" idx="10"/>
          </p:nvPr>
        </p:nvSpPr>
        <p:spPr/>
        <p:txBody>
          <a:bodyPr/>
          <a:lstStyle/>
          <a:p>
            <a:fld id="{E7C19470-6DFD-457D-9673-1BA96130537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Games features interactive games in many subject areas such as Action, Adventure, Geography, Puzzles</a:t>
            </a:r>
            <a:r>
              <a:rPr lang="en-US" baseline="0" dirty="0" smtClean="0"/>
              <a:t> &amp; Quizzes, games with characters such as </a:t>
            </a:r>
            <a:r>
              <a:rPr lang="en-US" baseline="0" dirty="0" err="1" smtClean="0"/>
              <a:t>Iggy</a:t>
            </a:r>
            <a:r>
              <a:rPr lang="en-US" baseline="0" dirty="0" smtClean="0"/>
              <a:t> and Zipper and so many more games!</a:t>
            </a:r>
          </a:p>
          <a:p>
            <a:endParaRPr lang="en-US" baseline="0" dirty="0" smtClean="0"/>
          </a:p>
          <a:p>
            <a:r>
              <a:rPr lang="en-US" baseline="0" dirty="0" smtClean="0"/>
              <a:t>Be sure to stay on the yellow drop down bar so you can choose the subject area you want.</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Cool Games features the most interesting and popular games for visitors.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Videos</a:t>
            </a:r>
            <a:r>
              <a:rPr lang="en-US" baseline="0" dirty="0" smtClean="0"/>
              <a:t> are arranged by subject area as well. Each video ranges from 30 seconds to 3 minutes. These are great for quick information about the topic and whets the appetite to learn more. Two topics feature videos narrated in Spanish and Mandarin, Movies &amp; Books previews contents of NG publications; and My Shot Minute features favorite photo images selected by the NG Editors.</a:t>
            </a:r>
            <a:endParaRPr lang="en-US" dirty="0"/>
          </a:p>
        </p:txBody>
      </p:sp>
      <p:sp>
        <p:nvSpPr>
          <p:cNvPr id="4" name="Slide Number Placeholder 3"/>
          <p:cNvSpPr>
            <a:spLocks noGrp="1"/>
          </p:cNvSpPr>
          <p:nvPr>
            <p:ph type="sldNum" sz="quarter" idx="10"/>
          </p:nvPr>
        </p:nvSpPr>
        <p:spPr/>
        <p:txBody>
          <a:bodyPr/>
          <a:lstStyle/>
          <a:p>
            <a:fld id="{E7C19470-6DFD-457D-9673-1BA96130537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6C540-F867-4D06-99B8-AC988802D12A}"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6C540-F867-4D06-99B8-AC988802D12A}"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6C540-F867-4D06-99B8-AC988802D12A}"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6C540-F867-4D06-99B8-AC988802D12A}"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6C540-F867-4D06-99B8-AC988802D12A}"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6C540-F867-4D06-99B8-AC988802D12A}"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6C540-F867-4D06-99B8-AC988802D12A}" type="datetimeFigureOut">
              <a:rPr lang="en-US" smtClean="0"/>
              <a:pPr/>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6C540-F867-4D06-99B8-AC988802D12A}" type="datetimeFigureOut">
              <a:rPr lang="en-US" smtClean="0"/>
              <a:pPr/>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6C540-F867-4D06-99B8-AC988802D12A}" type="datetimeFigureOut">
              <a:rPr lang="en-US" smtClean="0"/>
              <a:pPr/>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6C540-F867-4D06-99B8-AC988802D12A}"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6C540-F867-4D06-99B8-AC988802D12A}"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66B8-B00A-416B-9E77-A40F84C1FC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6C540-F867-4D06-99B8-AC988802D12A}" type="datetimeFigureOut">
              <a:rPr lang="en-US" smtClean="0"/>
              <a:pPr/>
              <a:t>7/4/2013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C66B8-B00A-416B-9E77-A40F84C1FC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gpls.guam.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office.microsoft.com/en-us/images/results.aspx?qu=computers&amp;ex=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dirty="0" smtClean="0"/>
              <a:t>National Geographic Kids</a:t>
            </a:r>
            <a:br>
              <a:rPr lang="en-US" dirty="0" smtClean="0"/>
            </a:br>
            <a:r>
              <a:rPr lang="en-US" dirty="0" smtClean="0"/>
              <a:t>@ </a:t>
            </a:r>
            <a:r>
              <a:rPr lang="en-US" dirty="0" smtClean="0"/>
              <a:t>GPLS: Guam Public Library System</a:t>
            </a:r>
            <a:endParaRPr lang="en-US" dirty="0"/>
          </a:p>
        </p:txBody>
      </p:sp>
      <p:sp>
        <p:nvSpPr>
          <p:cNvPr id="3" name="Subtitle 2"/>
          <p:cNvSpPr>
            <a:spLocks noGrp="1"/>
          </p:cNvSpPr>
          <p:nvPr>
            <p:ph type="subTitle" idx="1"/>
          </p:nvPr>
        </p:nvSpPr>
        <p:spPr>
          <a:xfrm>
            <a:off x="381000" y="3886200"/>
            <a:ext cx="8305800" cy="838200"/>
          </a:xfrm>
        </p:spPr>
        <p:txBody>
          <a:bodyPr>
            <a:normAutofit/>
          </a:bodyPr>
          <a:lstStyle/>
          <a:p>
            <a:r>
              <a:rPr lang="en-US" dirty="0" smtClean="0">
                <a:solidFill>
                  <a:schemeClr val="bg2">
                    <a:lumMod val="25000"/>
                  </a:schemeClr>
                </a:solidFill>
              </a:rPr>
              <a:t>How to Go There &amp; What to Get There</a:t>
            </a:r>
          </a:p>
        </p:txBody>
      </p:sp>
      <p:pic>
        <p:nvPicPr>
          <p:cNvPr id="24577" name="Picture 1"/>
          <p:cNvPicPr>
            <a:picLocks noChangeAspect="1" noChangeArrowheads="1"/>
          </p:cNvPicPr>
          <p:nvPr/>
        </p:nvPicPr>
        <p:blipFill>
          <a:blip r:embed="rId3" cstate="print"/>
          <a:srcRect/>
          <a:stretch>
            <a:fillRect/>
          </a:stretch>
        </p:blipFill>
        <p:spPr bwMode="auto">
          <a:xfrm>
            <a:off x="381000" y="2362200"/>
            <a:ext cx="8305800" cy="1152525"/>
          </a:xfrm>
          <a:prstGeom prst="rect">
            <a:avLst/>
          </a:prstGeom>
          <a:noFill/>
          <a:ln w="9525">
            <a:noFill/>
            <a:miter lim="800000"/>
            <a:headEnd/>
            <a:tailEnd/>
          </a:ln>
        </p:spPr>
      </p:pic>
      <p:sp>
        <p:nvSpPr>
          <p:cNvPr id="5" name="Subtitle 2"/>
          <p:cNvSpPr txBox="1">
            <a:spLocks/>
          </p:cNvSpPr>
          <p:nvPr/>
        </p:nvSpPr>
        <p:spPr>
          <a:xfrm>
            <a:off x="381000" y="5410200"/>
            <a:ext cx="8534400" cy="990600"/>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2">
                    <a:lumMod val="25000"/>
                  </a:schemeClr>
                </a:solidFill>
                <a:effectLst/>
                <a:uLnTx/>
                <a:uFillTx/>
                <a:latin typeface="+mn-lt"/>
                <a:ea typeface="+mn-ea"/>
                <a:cs typeface="+mn-cs"/>
              </a:rPr>
              <a:t>Femelyne C. Wesolowski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2">
                    <a:lumMod val="25000"/>
                  </a:schemeClr>
                </a:solidFill>
                <a:effectLst/>
                <a:uLnTx/>
                <a:uFillTx/>
                <a:latin typeface="+mn-lt"/>
                <a:ea typeface="+mn-ea"/>
                <a:cs typeface="+mn-cs"/>
              </a:rPr>
              <a:t>LIBR 210 Reference San Jose State University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2">
                    <a:lumMod val="25000"/>
                  </a:schemeClr>
                </a:solidFill>
                <a:effectLst/>
                <a:uLnTx/>
                <a:uFillTx/>
                <a:latin typeface="+mn-lt"/>
                <a:ea typeface="+mn-ea"/>
                <a:cs typeface="+mn-cs"/>
              </a:rPr>
              <a:t>July 7, 2013</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2">
                  <a:lumMod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More Info!</a:t>
            </a:r>
            <a:endParaRPr lang="en-US" dirty="0"/>
          </a:p>
        </p:txBody>
      </p:sp>
      <p:pic>
        <p:nvPicPr>
          <p:cNvPr id="30722" name="Picture 2"/>
          <p:cNvPicPr>
            <a:picLocks noGrp="1" noChangeAspect="1" noChangeArrowheads="1"/>
          </p:cNvPicPr>
          <p:nvPr>
            <p:ph idx="1"/>
          </p:nvPr>
        </p:nvPicPr>
        <p:blipFill>
          <a:blip r:embed="rId3" cstate="print"/>
          <a:srcRect/>
          <a:stretch>
            <a:fillRect/>
          </a:stretch>
        </p:blipFill>
        <p:spPr bwMode="auto">
          <a:xfrm>
            <a:off x="457200" y="1600200"/>
            <a:ext cx="8163339" cy="4572000"/>
          </a:xfrm>
          <a:prstGeom prst="rect">
            <a:avLst/>
          </a:prstGeom>
          <a:noFill/>
          <a:ln w="9525">
            <a:noFill/>
            <a:miter lim="800000"/>
            <a:headEnd/>
            <a:tailEnd/>
          </a:ln>
        </p:spPr>
      </p:pic>
      <p:sp>
        <p:nvSpPr>
          <p:cNvPr id="4" name="Right Arrow 3"/>
          <p:cNvSpPr/>
          <p:nvPr/>
        </p:nvSpPr>
        <p:spPr>
          <a:xfrm rot="7330109">
            <a:off x="2871972" y="21296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7330109">
            <a:off x="3100571" y="35774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Side</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09600" y="1600200"/>
            <a:ext cx="3019425" cy="3810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791200" y="1600200"/>
            <a:ext cx="2933700" cy="3743325"/>
          </a:xfrm>
          <a:prstGeom prst="rect">
            <a:avLst/>
          </a:prstGeom>
          <a:noFill/>
          <a:ln w="9525">
            <a:noFill/>
            <a:miter lim="800000"/>
            <a:headEnd/>
            <a:tailEnd/>
          </a:ln>
        </p:spPr>
      </p:pic>
      <p:sp>
        <p:nvSpPr>
          <p:cNvPr id="7" name="Oval 6"/>
          <p:cNvSpPr/>
          <p:nvPr/>
        </p:nvSpPr>
        <p:spPr>
          <a:xfrm>
            <a:off x="533400" y="1371600"/>
            <a:ext cx="13716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1447800"/>
            <a:ext cx="13716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2514600" cy="1143000"/>
          </a:xfrm>
        </p:spPr>
        <p:txBody>
          <a:bodyPr>
            <a:normAutofit fontScale="90000"/>
          </a:bodyPr>
          <a:lstStyle/>
          <a:p>
            <a:r>
              <a:rPr lang="en-US" dirty="0" smtClean="0"/>
              <a:t>Animals &amp; Pets</a:t>
            </a:r>
            <a:endParaRPr lang="en-US" dirty="0"/>
          </a:p>
        </p:txBody>
      </p:sp>
      <p:pic>
        <p:nvPicPr>
          <p:cNvPr id="25602" name="Picture 2"/>
          <p:cNvPicPr>
            <a:picLocks noGrp="1" noChangeAspect="1" noChangeArrowheads="1"/>
          </p:cNvPicPr>
          <p:nvPr>
            <p:ph idx="1"/>
          </p:nvPr>
        </p:nvPicPr>
        <p:blipFill>
          <a:blip r:embed="rId3" cstate="print"/>
          <a:stretch>
            <a:fillRect/>
          </a:stretch>
        </p:blipFill>
        <p:spPr bwMode="auto">
          <a:xfrm>
            <a:off x="3276600" y="228600"/>
            <a:ext cx="5333999" cy="6392160"/>
          </a:xfrm>
          <a:prstGeom prst="rect">
            <a:avLst/>
          </a:prstGeom>
          <a:noFill/>
          <a:ln w="9525">
            <a:noFill/>
            <a:miter lim="800000"/>
            <a:headEnd/>
            <a:tailEnd/>
          </a:ln>
        </p:spPr>
      </p:pic>
      <p:sp>
        <p:nvSpPr>
          <p:cNvPr id="4" name="Right Arrow 3"/>
          <p:cNvSpPr/>
          <p:nvPr/>
        </p:nvSpPr>
        <p:spPr>
          <a:xfrm rot="20055585">
            <a:off x="3028493" y="285541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20055585">
            <a:off x="2647493" y="476041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981200" cy="1143000"/>
          </a:xfrm>
        </p:spPr>
        <p:txBody>
          <a:bodyPr>
            <a:normAutofit fontScale="90000"/>
          </a:bodyPr>
          <a:lstStyle/>
          <a:p>
            <a:r>
              <a:rPr lang="en-US" dirty="0" smtClean="0"/>
              <a:t>Animals - All</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590799" y="381000"/>
            <a:ext cx="6376055" cy="6019800"/>
          </a:xfrm>
          <a:prstGeom prst="rect">
            <a:avLst/>
          </a:prstGeom>
          <a:noFill/>
          <a:ln w="9525">
            <a:noFill/>
            <a:miter lim="800000"/>
            <a:headEnd/>
            <a:tailEnd/>
          </a:ln>
        </p:spPr>
      </p:pic>
      <p:sp>
        <p:nvSpPr>
          <p:cNvPr id="6" name="Right Arrow 5"/>
          <p:cNvSpPr/>
          <p:nvPr/>
        </p:nvSpPr>
        <p:spPr>
          <a:xfrm rot="19035424">
            <a:off x="2244334" y="87726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9035424">
            <a:off x="2168133" y="369667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9035424">
            <a:off x="4758932" y="270607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1143000"/>
          </a:xfrm>
        </p:spPr>
        <p:txBody>
          <a:bodyPr>
            <a:normAutofit fontScale="90000"/>
          </a:bodyPr>
          <a:lstStyle/>
          <a:p>
            <a:r>
              <a:rPr lang="en-US" dirty="0" smtClean="0"/>
              <a:t>Photos – Photos Home</a:t>
            </a:r>
            <a:endParaRPr lang="en-US" dirty="0"/>
          </a:p>
        </p:txBody>
      </p:sp>
      <p:pic>
        <p:nvPicPr>
          <p:cNvPr id="3073" name="Picture 1"/>
          <p:cNvPicPr>
            <a:picLocks noGrp="1" noChangeAspect="1" noChangeArrowheads="1"/>
          </p:cNvPicPr>
          <p:nvPr>
            <p:ph idx="1"/>
          </p:nvPr>
        </p:nvPicPr>
        <p:blipFill>
          <a:blip r:embed="rId3" cstate="print"/>
          <a:stretch>
            <a:fillRect/>
          </a:stretch>
        </p:blipFill>
        <p:spPr bwMode="auto">
          <a:xfrm>
            <a:off x="3429000" y="304800"/>
            <a:ext cx="5181600" cy="6294916"/>
          </a:xfrm>
          <a:prstGeom prst="rect">
            <a:avLst/>
          </a:prstGeom>
          <a:noFill/>
          <a:ln w="9525">
            <a:noFill/>
            <a:miter lim="800000"/>
            <a:headEnd/>
            <a:tailEnd/>
          </a:ln>
        </p:spPr>
      </p:pic>
      <p:sp>
        <p:nvSpPr>
          <p:cNvPr id="4" name="Right Arrow 3"/>
          <p:cNvSpPr/>
          <p:nvPr/>
        </p:nvSpPr>
        <p:spPr>
          <a:xfrm rot="20583036">
            <a:off x="3200400" y="28194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20583036">
            <a:off x="2716392" y="478029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 - All</a:t>
            </a:r>
            <a:endParaRPr lang="en-US" dirty="0"/>
          </a:p>
        </p:txBody>
      </p:sp>
      <p:pic>
        <p:nvPicPr>
          <p:cNvPr id="2049" name="Picture 1"/>
          <p:cNvPicPr>
            <a:picLocks noGrp="1" noChangeAspect="1" noChangeArrowheads="1"/>
          </p:cNvPicPr>
          <p:nvPr>
            <p:ph idx="1"/>
          </p:nvPr>
        </p:nvPicPr>
        <p:blipFill>
          <a:blip r:embed="rId3" cstate="print"/>
          <a:stretch>
            <a:fillRect/>
          </a:stretch>
        </p:blipFill>
        <p:spPr bwMode="auto">
          <a:xfrm>
            <a:off x="457200" y="1610037"/>
            <a:ext cx="8229600" cy="4506289"/>
          </a:xfrm>
          <a:prstGeom prst="rect">
            <a:avLst/>
          </a:prstGeom>
          <a:noFill/>
          <a:ln w="9525">
            <a:noFill/>
            <a:miter lim="800000"/>
            <a:headEnd/>
            <a:tailEnd/>
          </a:ln>
        </p:spPr>
      </p:pic>
      <p:sp>
        <p:nvSpPr>
          <p:cNvPr id="4" name="Right Arrow 3"/>
          <p:cNvSpPr/>
          <p:nvPr/>
        </p:nvSpPr>
        <p:spPr>
          <a:xfrm rot="19888299">
            <a:off x="56331" y="431902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 – My Shot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81000" y="1219199"/>
            <a:ext cx="8458200" cy="5503739"/>
          </a:xfrm>
          <a:prstGeom prst="rect">
            <a:avLst/>
          </a:prstGeom>
          <a:noFill/>
          <a:ln w="9525">
            <a:noFill/>
            <a:miter lim="800000"/>
            <a:headEnd/>
            <a:tailEnd/>
          </a:ln>
        </p:spPr>
      </p:pic>
      <p:sp>
        <p:nvSpPr>
          <p:cNvPr id="5" name="Right Arrow 4"/>
          <p:cNvSpPr/>
          <p:nvPr/>
        </p:nvSpPr>
        <p:spPr>
          <a:xfrm rot="20076624">
            <a:off x="5162048" y="331055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Countries - All</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117250" y="1600200"/>
            <a:ext cx="6909499" cy="4525963"/>
          </a:xfrm>
          <a:prstGeom prst="rect">
            <a:avLst/>
          </a:prstGeom>
          <a:noFill/>
          <a:ln w="9525">
            <a:noFill/>
            <a:miter lim="800000"/>
            <a:headEnd/>
            <a:tailEnd/>
          </a:ln>
        </p:spPr>
      </p:pic>
      <p:sp>
        <p:nvSpPr>
          <p:cNvPr id="5" name="Right Arrow 4"/>
          <p:cNvSpPr/>
          <p:nvPr/>
        </p:nvSpPr>
        <p:spPr>
          <a:xfrm rot="20574015">
            <a:off x="583025" y="379073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574015">
            <a:off x="3554824" y="508613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Stuff – Just Joking</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062790" y="1600200"/>
            <a:ext cx="7018420" cy="45259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676400" y="304800"/>
            <a:ext cx="7067550" cy="6143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Geographic Society</a:t>
            </a:r>
            <a:endParaRPr lang="en-US" dirty="0"/>
          </a:p>
        </p:txBody>
      </p:sp>
      <p:sp>
        <p:nvSpPr>
          <p:cNvPr id="3" name="Content Placeholder 2"/>
          <p:cNvSpPr>
            <a:spLocks noGrp="1"/>
          </p:cNvSpPr>
          <p:nvPr>
            <p:ph idx="1"/>
          </p:nvPr>
        </p:nvSpPr>
        <p:spPr/>
        <p:txBody>
          <a:bodyPr/>
          <a:lstStyle/>
          <a:p>
            <a:r>
              <a:rPr lang="en-US" dirty="0" smtClean="0"/>
              <a:t>Mission</a:t>
            </a:r>
          </a:p>
          <a:p>
            <a:pPr lvl="1"/>
            <a:r>
              <a:rPr lang="en-US" dirty="0" smtClean="0"/>
              <a:t>to care for our planet Earth</a:t>
            </a:r>
          </a:p>
          <a:p>
            <a:r>
              <a:rPr lang="en-US" dirty="0" smtClean="0"/>
              <a:t>Goals</a:t>
            </a:r>
          </a:p>
          <a:p>
            <a:pPr lvl="1"/>
            <a:r>
              <a:rPr lang="en-US" dirty="0" smtClean="0"/>
              <a:t>Conserve our natural resources</a:t>
            </a:r>
          </a:p>
          <a:p>
            <a:pPr lvl="1"/>
            <a:r>
              <a:rPr lang="en-US" dirty="0" smtClean="0"/>
              <a:t>Learn about plants, animals, &amp; their homes</a:t>
            </a:r>
          </a:p>
          <a:p>
            <a:pPr lvl="1"/>
            <a:r>
              <a:rPr lang="en-US" dirty="0" smtClean="0"/>
              <a:t>Learn about problems that affect them</a:t>
            </a:r>
          </a:p>
          <a:p>
            <a:r>
              <a:rPr lang="en-US" dirty="0" smtClean="0"/>
              <a:t>Research, Exploration, Education</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3" cstate="print"/>
          <a:srcRect/>
          <a:stretch>
            <a:fillRect/>
          </a:stretch>
        </p:blipFill>
        <p:spPr bwMode="auto">
          <a:xfrm>
            <a:off x="1019175" y="347663"/>
            <a:ext cx="7105650" cy="61626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Stuff - Contests</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228600" y="1981200"/>
            <a:ext cx="8552343" cy="3733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982760" y="1600200"/>
            <a:ext cx="5178479" cy="4525963"/>
          </a:xfrm>
          <a:prstGeom prst="rect">
            <a:avLst/>
          </a:prstGeom>
          <a:noFill/>
          <a:ln w="9525">
            <a:noFill/>
            <a:miter lim="800000"/>
            <a:headEnd/>
            <a:tailEnd/>
          </a:ln>
        </p:spPr>
      </p:pic>
      <p:sp>
        <p:nvSpPr>
          <p:cNvPr id="5" name="Right Arrow 4"/>
          <p:cNvSpPr/>
          <p:nvPr/>
        </p:nvSpPr>
        <p:spPr>
          <a:xfrm rot="1480408">
            <a:off x="4552290" y="269669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 Parents</a:t>
            </a:r>
            <a:endParaRPr lang="en-US"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762000" y="1524000"/>
            <a:ext cx="7727500" cy="494477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974278" y="1600200"/>
            <a:ext cx="5195443" cy="4525963"/>
          </a:xfrm>
          <a:prstGeom prst="rect">
            <a:avLst/>
          </a:prstGeom>
          <a:noFill/>
          <a:ln w="9525">
            <a:noFill/>
            <a:miter lim="800000"/>
            <a:headEnd/>
            <a:tailEnd/>
          </a:ln>
        </p:spPr>
      </p:pic>
      <p:sp>
        <p:nvSpPr>
          <p:cNvPr id="5" name="Oval 4"/>
          <p:cNvSpPr/>
          <p:nvPr/>
        </p:nvSpPr>
        <p:spPr>
          <a:xfrm>
            <a:off x="3048000" y="1524000"/>
            <a:ext cx="44196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828800" cy="1143000"/>
          </a:xfrm>
        </p:spPr>
        <p:txBody>
          <a:bodyPr>
            <a:normAutofit fontScale="90000"/>
          </a:bodyPr>
          <a:lstStyle/>
          <a:p>
            <a:r>
              <a:rPr lang="en-US" dirty="0" smtClean="0"/>
              <a:t>Animal Jam</a:t>
            </a:r>
            <a:endParaRPr lang="en-US"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2667000" y="304800"/>
            <a:ext cx="6081351" cy="614216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Kids</a:t>
            </a:r>
            <a:endParaRPr lang="en-US"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685800" y="1676400"/>
            <a:ext cx="7597140" cy="4953000"/>
          </a:xfrm>
          <a:prstGeom prst="rect">
            <a:avLst/>
          </a:prstGeom>
          <a:noFill/>
          <a:ln w="9525">
            <a:noFill/>
            <a:miter lim="800000"/>
            <a:headEnd/>
            <a:tailEnd/>
          </a:ln>
        </p:spPr>
      </p:pic>
      <p:sp>
        <p:nvSpPr>
          <p:cNvPr id="5" name="Oval 4"/>
          <p:cNvSpPr/>
          <p:nvPr/>
        </p:nvSpPr>
        <p:spPr>
          <a:xfrm>
            <a:off x="762000" y="2667000"/>
            <a:ext cx="464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pic>
        <p:nvPicPr>
          <p:cNvPr id="14338" name="Picture 2"/>
          <p:cNvPicPr>
            <a:picLocks noGrp="1" noChangeAspect="1" noChangeArrowheads="1"/>
          </p:cNvPicPr>
          <p:nvPr>
            <p:ph idx="1"/>
          </p:nvPr>
        </p:nvPicPr>
        <p:blipFill>
          <a:blip r:embed="rId3" cstate="print"/>
          <a:srcRect/>
          <a:stretch>
            <a:fillRect/>
          </a:stretch>
        </p:blipFill>
        <p:spPr bwMode="auto">
          <a:xfrm>
            <a:off x="982689" y="1600200"/>
            <a:ext cx="7178621" cy="452596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 to </a:t>
            </a:r>
            <a:r>
              <a:rPr lang="en-US" dirty="0" smtClean="0"/>
              <a:t>http://gpls.guam.gov</a:t>
            </a:r>
            <a:r>
              <a:rPr lang="en-US" dirty="0" smtClean="0"/>
              <a:t>/</a:t>
            </a:r>
            <a:endParaRPr lang="en-US"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2057400" y="1447800"/>
            <a:ext cx="4953000" cy="496778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Guam Public Library System. (2007). Home: Mission statement and goals. Retrieved from </a:t>
            </a:r>
            <a:r>
              <a:rPr lang="en-US" dirty="0" smtClean="0">
                <a:hlinkClick r:id="rId3"/>
              </a:rPr>
              <a:t>http://gpls.guam.gov/</a:t>
            </a:r>
            <a:endParaRPr lang="en-US" dirty="0" smtClean="0"/>
          </a:p>
          <a:p>
            <a:r>
              <a:rPr lang="en-US" dirty="0" smtClean="0"/>
              <a:t>Microsoft Corporation. (2013). Girl smiling while at computer. Retrieved from </a:t>
            </a:r>
            <a:r>
              <a:rPr lang="en-US" dirty="0" smtClean="0">
                <a:hlinkClick r:id="rId4"/>
              </a:rPr>
              <a:t>http://office.microsoft.com/en-us/images/results.aspx?qu=computers&amp;ex=1#ai:MP900426562|</a:t>
            </a:r>
            <a:endParaRPr lang="en-US" dirty="0" smtClean="0"/>
          </a:p>
          <a:p>
            <a:r>
              <a:rPr lang="en-US" dirty="0" smtClean="0"/>
              <a:t>National Geographic Society. (1996-2013). Press room: About the national geographic society. </a:t>
            </a:r>
            <a:r>
              <a:rPr lang="en-US" dirty="0" smtClean="0"/>
              <a:t>Retrieved from http://press.nationalgeographic.com/about-national-geographic/</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smtClean="0"/>
              <a:t>GPLS </a:t>
            </a:r>
            <a:r>
              <a:rPr lang="en-US" dirty="0" smtClean="0"/>
              <a:t>Website</a:t>
            </a:r>
            <a:br>
              <a:rPr lang="en-US" dirty="0" smtClean="0"/>
            </a:br>
            <a:r>
              <a:rPr lang="en-US" dirty="0" smtClean="0"/>
              <a:t>http</a:t>
            </a:r>
            <a:r>
              <a:rPr lang="en-US" dirty="0" smtClean="0"/>
              <a:t>://gpls.guam.gov/</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52400" y="2057400"/>
            <a:ext cx="8763000" cy="4419600"/>
          </a:xfrm>
          <a:prstGeom prst="rect">
            <a:avLst/>
          </a:prstGeom>
          <a:noFill/>
          <a:ln w="9525">
            <a:noFill/>
            <a:miter lim="800000"/>
            <a:headEnd/>
            <a:tailEnd/>
          </a:ln>
        </p:spPr>
      </p:pic>
      <p:sp>
        <p:nvSpPr>
          <p:cNvPr id="6" name="Up Arrow 5"/>
          <p:cNvSpPr/>
          <p:nvPr/>
        </p:nvSpPr>
        <p:spPr>
          <a:xfrm rot="1345555">
            <a:off x="577801" y="5080931"/>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345555">
            <a:off x="3890097" y="5080932"/>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345555">
            <a:off x="3128097" y="5080931"/>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1345555">
            <a:off x="2366097" y="5080932"/>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345555">
            <a:off x="1527897" y="5080931"/>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345555">
            <a:off x="7928699" y="5080930"/>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345555">
            <a:off x="6938097" y="5080931"/>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345555">
            <a:off x="5566497" y="5080932"/>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345555">
            <a:off x="4423498" y="5080932"/>
            <a:ext cx="368953" cy="49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Guam Public Library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Mission</a:t>
            </a:r>
          </a:p>
          <a:p>
            <a:pPr lvl="1"/>
            <a:r>
              <a:rPr lang="en-US" dirty="0" smtClean="0"/>
              <a:t>Serving Guam residents since 1949, our mission is to provide </a:t>
            </a:r>
            <a:r>
              <a:rPr lang="en-US" u="sng" dirty="0" smtClean="0"/>
              <a:t>free and open access to information and ideas </a:t>
            </a:r>
            <a:r>
              <a:rPr lang="en-US" dirty="0" smtClean="0"/>
              <a:t>fundamental to a democracy. The library system will protect intellectual freedom, promote literacy, </a:t>
            </a:r>
            <a:r>
              <a:rPr lang="en-US" u="sng" dirty="0" smtClean="0"/>
              <a:t>encourage lifelong learning</a:t>
            </a:r>
            <a:r>
              <a:rPr lang="en-US" dirty="0" smtClean="0"/>
              <a:t>, and maintain cultural materials (GPLS, 2007, Home)</a:t>
            </a:r>
          </a:p>
          <a:p>
            <a:r>
              <a:rPr lang="en-US" dirty="0" smtClean="0"/>
              <a:t>Location</a:t>
            </a:r>
          </a:p>
          <a:p>
            <a:pPr lvl="1"/>
            <a:r>
              <a:rPr lang="en-US" dirty="0" smtClean="0"/>
              <a:t>Northern Guam: Dededo</a:t>
            </a:r>
          </a:p>
          <a:p>
            <a:pPr lvl="1"/>
            <a:r>
              <a:rPr lang="en-US" dirty="0" smtClean="0"/>
              <a:t>Central Guam: Barrigada, Hagatna – </a:t>
            </a:r>
            <a:r>
              <a:rPr lang="en-US" i="1" dirty="0" smtClean="0"/>
              <a:t>main</a:t>
            </a:r>
            <a:endParaRPr lang="en-US" dirty="0" smtClean="0"/>
          </a:p>
          <a:p>
            <a:pPr lvl="1"/>
            <a:r>
              <a:rPr lang="en-US" dirty="0" smtClean="0"/>
              <a:t>Southern Guam: Agat, </a:t>
            </a:r>
            <a:r>
              <a:rPr lang="en-US" dirty="0" err="1" smtClean="0"/>
              <a:t>Merizo</a:t>
            </a:r>
            <a:endParaRPr lang="en-US"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2362200" y="914400"/>
            <a:ext cx="4419600" cy="5705475"/>
          </a:xfrm>
          <a:prstGeom prst="rect">
            <a:avLst/>
          </a:prstGeom>
          <a:noFill/>
          <a:ln w="9525">
            <a:noFill/>
            <a:miter lim="800000"/>
            <a:headEnd/>
            <a:tailEnd/>
          </a:ln>
        </p:spPr>
      </p:pic>
      <p:sp>
        <p:nvSpPr>
          <p:cNvPr id="6" name="Line Callout 1 5"/>
          <p:cNvSpPr/>
          <p:nvPr/>
        </p:nvSpPr>
        <p:spPr>
          <a:xfrm flipH="1">
            <a:off x="0" y="5715000"/>
            <a:ext cx="2667000" cy="457200"/>
          </a:xfrm>
          <a:prstGeom prst="borderCallout1">
            <a:avLst>
              <a:gd name="adj1" fmla="val 49947"/>
              <a:gd name="adj2" fmla="val -173"/>
              <a:gd name="adj3" fmla="val 61492"/>
              <a:gd name="adj4" fmla="val -16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t>Rosa </a:t>
            </a:r>
            <a:r>
              <a:rPr lang="en-US" sz="1000" b="1" dirty="0" err="1" smtClean="0"/>
              <a:t>Aguigui</a:t>
            </a:r>
            <a:r>
              <a:rPr lang="en-US" sz="1000" b="1" dirty="0" smtClean="0"/>
              <a:t> Reyes Memorial Library</a:t>
            </a:r>
          </a:p>
          <a:p>
            <a:r>
              <a:rPr lang="en-US" sz="1000" dirty="0" smtClean="0"/>
              <a:t>376 Cruz Avenue  </a:t>
            </a:r>
            <a:r>
              <a:rPr lang="en-US" sz="1000" dirty="0" err="1" smtClean="0"/>
              <a:t>Merizo</a:t>
            </a:r>
            <a:r>
              <a:rPr lang="en-US" sz="1000" dirty="0" smtClean="0"/>
              <a:t>, Guam</a:t>
            </a:r>
            <a:endParaRPr lang="en-US" sz="1000" dirty="0"/>
          </a:p>
        </p:txBody>
      </p:sp>
      <p:sp>
        <p:nvSpPr>
          <p:cNvPr id="8" name="Line Callout 1 7"/>
          <p:cNvSpPr/>
          <p:nvPr/>
        </p:nvSpPr>
        <p:spPr>
          <a:xfrm flipH="1">
            <a:off x="0" y="4648200"/>
            <a:ext cx="2286000" cy="381000"/>
          </a:xfrm>
          <a:prstGeom prst="borderCallout1">
            <a:avLst>
              <a:gd name="adj1" fmla="val 47002"/>
              <a:gd name="adj2" fmla="val -173"/>
              <a:gd name="adj3" fmla="val -36778"/>
              <a:gd name="adj4" fmla="val -29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000" b="1" dirty="0" smtClean="0"/>
              <a:t>Maria R. Aguigui Memorial Library</a:t>
            </a:r>
          </a:p>
          <a:p>
            <a:r>
              <a:rPr lang="en-US" sz="1000" dirty="0" smtClean="0"/>
              <a:t>165 </a:t>
            </a:r>
            <a:r>
              <a:rPr lang="en-US" sz="1000" dirty="0" err="1" smtClean="0"/>
              <a:t>Follard</a:t>
            </a:r>
            <a:r>
              <a:rPr lang="en-US" sz="1000" dirty="0" smtClean="0"/>
              <a:t> Street  Agat, Guam</a:t>
            </a:r>
            <a:endParaRPr lang="en-US" sz="1000" dirty="0"/>
          </a:p>
        </p:txBody>
      </p:sp>
      <p:sp>
        <p:nvSpPr>
          <p:cNvPr id="9" name="Line Callout 1 8"/>
          <p:cNvSpPr/>
          <p:nvPr/>
        </p:nvSpPr>
        <p:spPr>
          <a:xfrm flipH="1">
            <a:off x="0" y="2590800"/>
            <a:ext cx="2286000" cy="609600"/>
          </a:xfrm>
          <a:prstGeom prst="borderCallout1">
            <a:avLst>
              <a:gd name="adj1" fmla="val 49371"/>
              <a:gd name="adj2" fmla="val -12"/>
              <a:gd name="adj3" fmla="val 126410"/>
              <a:gd name="adj4" fmla="val -77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Nieves M. Flores Memorial Public </a:t>
            </a:r>
            <a:r>
              <a:rPr lang="en-US" sz="1000" b="1" dirty="0" smtClean="0"/>
              <a:t>Library – </a:t>
            </a:r>
            <a:r>
              <a:rPr lang="en-US" sz="1000" i="1" dirty="0" smtClean="0"/>
              <a:t>main branch</a:t>
            </a:r>
            <a:endParaRPr lang="en-US" sz="1000" i="1" dirty="0"/>
          </a:p>
          <a:p>
            <a:r>
              <a:rPr lang="en-US" sz="1000" dirty="0" smtClean="0"/>
              <a:t>254 </a:t>
            </a:r>
            <a:r>
              <a:rPr lang="en-US" sz="1000" dirty="0"/>
              <a:t>Martyr </a:t>
            </a:r>
            <a:r>
              <a:rPr lang="en-US" sz="1000" dirty="0" smtClean="0"/>
              <a:t>Street  Hagåtña</a:t>
            </a:r>
            <a:r>
              <a:rPr lang="en-US" sz="1000" dirty="0"/>
              <a:t>, Guam</a:t>
            </a:r>
          </a:p>
        </p:txBody>
      </p:sp>
      <p:sp>
        <p:nvSpPr>
          <p:cNvPr id="11" name="Line Callout 1 10"/>
          <p:cNvSpPr/>
          <p:nvPr/>
        </p:nvSpPr>
        <p:spPr>
          <a:xfrm>
            <a:off x="6477000" y="2971800"/>
            <a:ext cx="2667000" cy="457200"/>
          </a:xfrm>
          <a:prstGeom prst="borderCallout1">
            <a:avLst>
              <a:gd name="adj1" fmla="val 45146"/>
              <a:gd name="adj2" fmla="val -656"/>
              <a:gd name="adj3" fmla="val -22886"/>
              <a:gd name="adj4" fmla="val -49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Dededo Public Library</a:t>
            </a:r>
          </a:p>
          <a:p>
            <a:r>
              <a:rPr lang="en-US" sz="1000" dirty="0"/>
              <a:t>283 West Santa Barbara Avenue</a:t>
            </a:r>
          </a:p>
          <a:p>
            <a:r>
              <a:rPr lang="en-US" sz="1000" dirty="0"/>
              <a:t>Dededo, Guam</a:t>
            </a:r>
          </a:p>
        </p:txBody>
      </p:sp>
      <p:sp>
        <p:nvSpPr>
          <p:cNvPr id="12" name="Line Callout 1 11"/>
          <p:cNvSpPr/>
          <p:nvPr/>
        </p:nvSpPr>
        <p:spPr>
          <a:xfrm>
            <a:off x="6477000" y="3962400"/>
            <a:ext cx="2667000" cy="457200"/>
          </a:xfrm>
          <a:prstGeom prst="borderCallout1">
            <a:avLst>
              <a:gd name="adj1" fmla="val 45146"/>
              <a:gd name="adj2" fmla="val -656"/>
              <a:gd name="adj3" fmla="val -113027"/>
              <a:gd name="adj4" fmla="val -66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Barrigada Public Library</a:t>
            </a:r>
          </a:p>
          <a:p>
            <a:r>
              <a:rPr lang="en-US" sz="1000" dirty="0"/>
              <a:t>177 San </a:t>
            </a:r>
            <a:r>
              <a:rPr lang="en-US" sz="1000" dirty="0" err="1"/>
              <a:t>Roque</a:t>
            </a:r>
            <a:r>
              <a:rPr lang="en-US" sz="1000" dirty="0"/>
              <a:t> Drive</a:t>
            </a:r>
          </a:p>
          <a:p>
            <a:r>
              <a:rPr lang="en-US" sz="1000" dirty="0"/>
              <a:t>Barrigada, Guam</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 Library Resources</a:t>
            </a:r>
            <a:endParaRPr lang="en-US" dirty="0"/>
          </a:p>
        </p:txBody>
      </p:sp>
      <p:pic>
        <p:nvPicPr>
          <p:cNvPr id="8193" name="Picture 1"/>
          <p:cNvPicPr>
            <a:picLocks noChangeAspect="1" noChangeArrowheads="1"/>
          </p:cNvPicPr>
          <p:nvPr/>
        </p:nvPicPr>
        <p:blipFill>
          <a:blip r:embed="rId3" cstate="print"/>
          <a:srcRect/>
          <a:stretch>
            <a:fillRect/>
          </a:stretch>
        </p:blipFill>
        <p:spPr bwMode="auto">
          <a:xfrm>
            <a:off x="152400" y="1981200"/>
            <a:ext cx="2590800" cy="4424289"/>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2819400" y="2438400"/>
            <a:ext cx="6206591" cy="3962400"/>
          </a:xfrm>
          <a:prstGeom prst="rect">
            <a:avLst/>
          </a:prstGeom>
          <a:noFill/>
          <a:ln w="9525">
            <a:noFill/>
            <a:miter lim="800000"/>
            <a:headEnd/>
            <a:tailEnd/>
          </a:ln>
        </p:spPr>
      </p:pic>
      <p:sp>
        <p:nvSpPr>
          <p:cNvPr id="6" name="Up Arrow 5"/>
          <p:cNvSpPr/>
          <p:nvPr/>
        </p:nvSpPr>
        <p:spPr>
          <a:xfrm rot="14175007">
            <a:off x="1037397" y="1720221"/>
            <a:ext cx="368953" cy="4930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3349051">
            <a:off x="2637712" y="3549787"/>
            <a:ext cx="368953" cy="4930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4024235">
            <a:off x="7362420" y="4924834"/>
            <a:ext cx="368953" cy="4930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Geographic Kids</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838200" y="1752600"/>
            <a:ext cx="7315200" cy="4884167"/>
          </a:xfrm>
          <a:prstGeom prst="rect">
            <a:avLst/>
          </a:prstGeom>
          <a:noFill/>
          <a:ln w="9525">
            <a:noFill/>
            <a:miter lim="800000"/>
            <a:headEnd/>
            <a:tailEnd/>
          </a:ln>
        </p:spPr>
      </p:pic>
      <p:sp>
        <p:nvSpPr>
          <p:cNvPr id="8" name="Left-Up Arrow 7"/>
          <p:cNvSpPr/>
          <p:nvPr/>
        </p:nvSpPr>
        <p:spPr>
          <a:xfrm rot="2466851">
            <a:off x="1695278" y="1702399"/>
            <a:ext cx="5296245" cy="4824801"/>
          </a:xfrm>
          <a:prstGeom prst="leftUpArrow">
            <a:avLst>
              <a:gd name="adj1" fmla="val 4359"/>
              <a:gd name="adj2" fmla="val 13475"/>
              <a:gd name="adj3" fmla="val 252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143000"/>
          </a:xfrm>
        </p:spPr>
        <p:txBody>
          <a:bodyPr>
            <a:normAutofit fontScale="90000"/>
          </a:bodyPr>
          <a:lstStyle/>
          <a:p>
            <a:r>
              <a:rPr lang="en-US" dirty="0" smtClean="0"/>
              <a:t>Home Features</a:t>
            </a:r>
            <a:endParaRPr lang="en-US" dirty="0"/>
          </a:p>
        </p:txBody>
      </p:sp>
      <p:sp>
        <p:nvSpPr>
          <p:cNvPr id="3" name="Content Placeholder 2"/>
          <p:cNvSpPr>
            <a:spLocks noGrp="1"/>
          </p:cNvSpPr>
          <p:nvPr>
            <p:ph idx="1"/>
          </p:nvPr>
        </p:nvSpPr>
        <p:spPr>
          <a:xfrm>
            <a:off x="457200" y="1600200"/>
            <a:ext cx="3352800" cy="4525963"/>
          </a:xfrm>
        </p:spPr>
        <p:txBody>
          <a:bodyPr/>
          <a:lstStyle/>
          <a:p>
            <a:r>
              <a:rPr lang="en-US" dirty="0" smtClean="0"/>
              <a:t>Cool Clicks</a:t>
            </a:r>
          </a:p>
          <a:p>
            <a:r>
              <a:rPr lang="en-US" dirty="0" smtClean="0"/>
              <a:t>What’s Popular</a:t>
            </a:r>
          </a:p>
          <a:p>
            <a:r>
              <a:rPr lang="en-US" dirty="0" smtClean="0"/>
              <a:t>News Bites</a:t>
            </a:r>
          </a:p>
          <a:p>
            <a:r>
              <a:rPr lang="en-US" dirty="0" err="1" smtClean="0"/>
              <a:t>DogEared</a:t>
            </a:r>
            <a:r>
              <a:rPr lang="en-US" dirty="0" smtClean="0"/>
              <a:t> Book Blog</a:t>
            </a:r>
          </a:p>
          <a:p>
            <a:r>
              <a:rPr lang="en-US" dirty="0" smtClean="0"/>
              <a:t>(AD) NG Kids Magazine</a:t>
            </a:r>
          </a:p>
          <a:p>
            <a:r>
              <a:rPr lang="en-US" dirty="0" smtClean="0"/>
              <a:t>Homework Help</a:t>
            </a:r>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4038600" y="228600"/>
            <a:ext cx="4772025" cy="6378832"/>
          </a:xfrm>
          <a:prstGeom prst="rect">
            <a:avLst/>
          </a:prstGeom>
          <a:noFill/>
          <a:ln w="9525">
            <a:noFill/>
            <a:miter lim="800000"/>
            <a:headEnd/>
            <a:tailEnd/>
          </a:ln>
        </p:spPr>
      </p:pic>
      <p:sp>
        <p:nvSpPr>
          <p:cNvPr id="5" name="Oval 4"/>
          <p:cNvSpPr/>
          <p:nvPr/>
        </p:nvSpPr>
        <p:spPr>
          <a:xfrm>
            <a:off x="4038600" y="304800"/>
            <a:ext cx="3048000" cy="2209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2362200"/>
            <a:ext cx="33528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6200" y="3657600"/>
            <a:ext cx="3505200" cy="281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86600" y="304800"/>
            <a:ext cx="1905000" cy="411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8678659">
            <a:off x="3292354" y="74230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8678659">
            <a:off x="3444755" y="287590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8678659">
            <a:off x="3444754" y="401890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8678659">
            <a:off x="5197356" y="401890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678659">
            <a:off x="3444754" y="546670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8678659">
            <a:off x="5197356" y="546670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0" nodeType="clickEffect">
                                  <p:stCondLst>
                                    <p:cond delay="0"/>
                                  </p:stCondLst>
                                  <p:childTnLst>
                                    <p:set>
                                      <p:cBhvr>
                                        <p:cTn id="22" dur="1000">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828800" cy="1143000"/>
          </a:xfrm>
        </p:spPr>
        <p:txBody>
          <a:bodyPr/>
          <a:lstStyle/>
          <a:p>
            <a:r>
              <a:rPr lang="en-US" dirty="0" smtClean="0"/>
              <a:t>Games</a:t>
            </a:r>
            <a:endParaRPr lang="en-US" dirty="0"/>
          </a:p>
        </p:txBody>
      </p:sp>
      <p:pic>
        <p:nvPicPr>
          <p:cNvPr id="27650" name="Picture 2"/>
          <p:cNvPicPr>
            <a:picLocks noGrp="1" noChangeAspect="1" noChangeArrowheads="1"/>
          </p:cNvPicPr>
          <p:nvPr>
            <p:ph idx="1"/>
          </p:nvPr>
        </p:nvPicPr>
        <p:blipFill>
          <a:blip r:embed="rId3" cstate="print"/>
          <a:srcRect/>
          <a:stretch>
            <a:fillRect/>
          </a:stretch>
        </p:blipFill>
        <p:spPr bwMode="auto">
          <a:xfrm>
            <a:off x="838200" y="1219200"/>
            <a:ext cx="6858000" cy="5339114"/>
          </a:xfrm>
          <a:prstGeom prst="rect">
            <a:avLst/>
          </a:prstGeom>
          <a:noFill/>
          <a:ln w="9525">
            <a:noFill/>
            <a:miter lim="800000"/>
            <a:headEnd/>
            <a:tailEnd/>
          </a:ln>
        </p:spPr>
      </p:pic>
      <p:sp>
        <p:nvSpPr>
          <p:cNvPr id="4" name="Oval 3"/>
          <p:cNvSpPr/>
          <p:nvPr/>
        </p:nvSpPr>
        <p:spPr>
          <a:xfrm>
            <a:off x="457200" y="2057400"/>
            <a:ext cx="563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 Cool Games</a:t>
            </a:r>
            <a:endParaRPr lang="en-US" dirty="0"/>
          </a:p>
        </p:txBody>
      </p:sp>
      <p:pic>
        <p:nvPicPr>
          <p:cNvPr id="29698" name="Picture 2"/>
          <p:cNvPicPr>
            <a:picLocks noGrp="1" noChangeAspect="1" noChangeArrowheads="1"/>
          </p:cNvPicPr>
          <p:nvPr>
            <p:ph idx="1"/>
          </p:nvPr>
        </p:nvPicPr>
        <p:blipFill>
          <a:blip r:embed="rId3" cstate="print"/>
          <a:srcRect/>
          <a:stretch>
            <a:fillRect/>
          </a:stretch>
        </p:blipFill>
        <p:spPr bwMode="auto">
          <a:xfrm>
            <a:off x="2286000" y="1524000"/>
            <a:ext cx="4572000" cy="5120268"/>
          </a:xfrm>
          <a:prstGeom prst="rect">
            <a:avLst/>
          </a:prstGeom>
          <a:noFill/>
          <a:ln w="9525">
            <a:noFill/>
            <a:miter lim="800000"/>
            <a:headEnd/>
            <a:tailEnd/>
          </a:ln>
        </p:spPr>
      </p:pic>
      <p:sp>
        <p:nvSpPr>
          <p:cNvPr id="4" name="Right Arrow 3"/>
          <p:cNvSpPr/>
          <p:nvPr/>
        </p:nvSpPr>
        <p:spPr>
          <a:xfrm rot="19945572" flipV="1">
            <a:off x="1487950" y="2031761"/>
            <a:ext cx="978408" cy="4135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pic>
        <p:nvPicPr>
          <p:cNvPr id="5121" name="Picture 1"/>
          <p:cNvPicPr>
            <a:picLocks noGrp="1" noChangeAspect="1" noChangeArrowheads="1"/>
          </p:cNvPicPr>
          <p:nvPr>
            <p:ph idx="1"/>
          </p:nvPr>
        </p:nvPicPr>
        <p:blipFill>
          <a:blip r:embed="rId3" cstate="print"/>
          <a:stretch>
            <a:fillRect/>
          </a:stretch>
        </p:blipFill>
        <p:spPr bwMode="auto">
          <a:xfrm>
            <a:off x="304800" y="228599"/>
            <a:ext cx="8458200" cy="6377755"/>
          </a:xfrm>
          <a:prstGeom prst="rect">
            <a:avLst/>
          </a:prstGeom>
          <a:noFill/>
          <a:ln w="9525">
            <a:solidFill>
              <a:srgbClr val="FF0000"/>
            </a:solidFill>
            <a:miter lim="800000"/>
            <a:headEnd/>
            <a:tailEnd/>
          </a:ln>
        </p:spPr>
      </p:pic>
      <p:sp>
        <p:nvSpPr>
          <p:cNvPr id="4" name="Oval 3"/>
          <p:cNvSpPr/>
          <p:nvPr/>
        </p:nvSpPr>
        <p:spPr>
          <a:xfrm>
            <a:off x="0" y="304800"/>
            <a:ext cx="78486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580051">
            <a:off x="1728681" y="76395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9580051">
            <a:off x="5310080" y="76395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9580051">
            <a:off x="6376880" y="84015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9580051">
            <a:off x="52280" y="114494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grpId="0" nodeType="click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TotalTime>
  <Words>1334</Words>
  <Application>Microsoft Office PowerPoint</Application>
  <PresentationFormat>On-screen Show (4:3)</PresentationFormat>
  <Paragraphs>152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National Geographic Kids @ GPLS: Guam Public Library System</vt:lpstr>
      <vt:lpstr>National Geographic Society</vt:lpstr>
      <vt:lpstr>GPLS Website http://gpls.guam.gov/</vt:lpstr>
      <vt:lpstr>Links – Library Resources</vt:lpstr>
      <vt:lpstr>National Geographic Kids</vt:lpstr>
      <vt:lpstr>Home Features</vt:lpstr>
      <vt:lpstr>Games</vt:lpstr>
      <vt:lpstr>Games – Cool Games</vt:lpstr>
      <vt:lpstr>Videos</vt:lpstr>
      <vt:lpstr>Video: More Info!</vt:lpstr>
      <vt:lpstr>On the Side</vt:lpstr>
      <vt:lpstr>Animals &amp; Pets</vt:lpstr>
      <vt:lpstr>Animals - All</vt:lpstr>
      <vt:lpstr>Photos – Photos Home</vt:lpstr>
      <vt:lpstr>Photos - All</vt:lpstr>
      <vt:lpstr>Photos – My Shot</vt:lpstr>
      <vt:lpstr>Countries - All</vt:lpstr>
      <vt:lpstr>Fun Stuff – Just Joking</vt:lpstr>
      <vt:lpstr>Slide 19</vt:lpstr>
      <vt:lpstr>Slide 20</vt:lpstr>
      <vt:lpstr>Fun Stuff - Contests</vt:lpstr>
      <vt:lpstr>Community</vt:lpstr>
      <vt:lpstr>Community - Parents</vt:lpstr>
      <vt:lpstr>News</vt:lpstr>
      <vt:lpstr>Animal Jam</vt:lpstr>
      <vt:lpstr>Little Kids</vt:lpstr>
      <vt:lpstr>More!</vt:lpstr>
      <vt:lpstr>Go to http://gpls.guam.gov/</vt:lpstr>
      <vt:lpstr>Reference</vt:lpstr>
      <vt:lpstr>Guam Public Library System</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Geographic Kids @ GPLS</dc:title>
  <dc:creator>GPSS</dc:creator>
  <cp:lastModifiedBy>GPSS</cp:lastModifiedBy>
  <cp:revision>2</cp:revision>
  <dcterms:created xsi:type="dcterms:W3CDTF">2013-07-04T16:04:25Z</dcterms:created>
  <dcterms:modified xsi:type="dcterms:W3CDTF">2013-07-05T07:02:19Z</dcterms:modified>
</cp:coreProperties>
</file>